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61" r:id="rId2"/>
    <p:sldId id="267" r:id="rId3"/>
    <p:sldId id="266" r:id="rId4"/>
    <p:sldId id="268" r:id="rId5"/>
    <p:sldId id="288" r:id="rId6"/>
    <p:sldId id="290" r:id="rId7"/>
    <p:sldId id="289" r:id="rId8"/>
    <p:sldId id="287" r:id="rId9"/>
    <p:sldId id="293" r:id="rId10"/>
    <p:sldId id="294" r:id="rId11"/>
    <p:sldId id="295" r:id="rId12"/>
    <p:sldId id="296" r:id="rId13"/>
    <p:sldId id="276" r:id="rId14"/>
    <p:sldId id="269" r:id="rId15"/>
    <p:sldId id="297" r:id="rId16"/>
    <p:sldId id="299" r:id="rId17"/>
    <p:sldId id="300" r:id="rId18"/>
    <p:sldId id="301" r:id="rId19"/>
    <p:sldId id="302" r:id="rId20"/>
    <p:sldId id="303" r:id="rId21"/>
    <p:sldId id="305" r:id="rId22"/>
    <p:sldId id="312" r:id="rId23"/>
    <p:sldId id="298" r:id="rId24"/>
    <p:sldId id="272" r:id="rId25"/>
    <p:sldId id="308" r:id="rId26"/>
    <p:sldId id="309" r:id="rId27"/>
    <p:sldId id="306" r:id="rId28"/>
    <p:sldId id="311" r:id="rId29"/>
    <p:sldId id="271" r:id="rId30"/>
    <p:sldId id="273" r:id="rId3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033" autoAdjust="0"/>
  </p:normalViewPr>
  <p:slideViewPr>
    <p:cSldViewPr snapToGrid="0">
      <p:cViewPr varScale="1">
        <p:scale>
          <a:sx n="75" d="100"/>
          <a:sy n="75" d="100"/>
        </p:scale>
        <p:origin x="90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6FC36D-0617-402A-93E4-6DB048543407}" type="datetimeFigureOut">
              <a:rPr lang="fr-FR" smtClean="0"/>
              <a:t>02/06/2022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8940D8-04B8-4333-B9BE-50EDE33E1A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990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940D8-04B8-4333-B9BE-50EDE33E1A4E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6333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40E3A5-69A9-DCF7-C589-6019FCB785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2B46465-9686-FB4D-E98A-12F1398ACE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873813F-BEF9-C0DA-5517-B519DB948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AFA77-D9FA-4E7F-A2B4-E2AA8589E7E4}" type="datetimeFigureOut">
              <a:rPr lang="fr-FR" smtClean="0"/>
              <a:t>02/06/2022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5EB02C2-4885-0CB9-AB50-A6A150375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0A827B-91E5-4A90-79C1-9190BD31C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FF31-1AB4-4F61-B073-D3014E79FB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9397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8E1475-F2F4-FC1A-E48B-55679BAF0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6D49E72-AE39-4351-0690-2680957C33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0ED2CC0-D94E-A0C3-7A69-ABDAFA2CF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AFA77-D9FA-4E7F-A2B4-E2AA8589E7E4}" type="datetimeFigureOut">
              <a:rPr lang="fr-FR" smtClean="0"/>
              <a:t>02/06/2022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D66F8CA-3512-5FF2-A34D-D4E62E85D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735E5DF-7340-1E99-0A4A-9D64BFF28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FF31-1AB4-4F61-B073-D3014E79FB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4115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4FF8EF3-9601-222E-351D-65F4E72059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32402BE-B1AF-B8C5-442C-3A3A6D708F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9486E9E-2BC4-D31F-641A-5E0A1EE05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AFA77-D9FA-4E7F-A2B4-E2AA8589E7E4}" type="datetimeFigureOut">
              <a:rPr lang="fr-FR" smtClean="0"/>
              <a:t>02/06/2022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B795B71-AFE4-955A-2A2B-6DE35DCA4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08E5A5-EE68-BA61-C1EB-09586A8CB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FF31-1AB4-4F61-B073-D3014E79FB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8888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20870E-F842-A001-1B0C-3A2972F18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5FF7604-D8AE-1A40-6EBE-1B2E8AC37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B4B05A0-BD04-A374-7463-E62C08833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AFA77-D9FA-4E7F-A2B4-E2AA8589E7E4}" type="datetimeFigureOut">
              <a:rPr lang="fr-FR" smtClean="0"/>
              <a:t>02/06/2022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C0D8465-7ECD-6DBE-02B9-EBE1618AC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0A33115-45C7-C908-93C9-D72410D59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FF31-1AB4-4F61-B073-D3014E79FB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5760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0A2D93-76F2-D323-B9E9-853C1DB75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96422AB-926B-AC43-7BF6-AD39CB99BF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9131A73-A207-6908-B71D-C97993946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AFA77-D9FA-4E7F-A2B4-E2AA8589E7E4}" type="datetimeFigureOut">
              <a:rPr lang="fr-FR" smtClean="0"/>
              <a:t>02/06/2022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F26E97C-89D3-032D-AAE5-67D0CD422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0A72753-9045-8BCE-EB7B-A25533BC9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FF31-1AB4-4F61-B073-D3014E79FB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5885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BF259A-6BC4-8DD9-8E2B-ADA6B7D26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08DC503-920F-1677-4BDB-D6B3E40C8B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7C29181-AF20-9CB0-6D50-C05660834E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A7C5E40-DC8A-1215-9E02-89F770D18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AFA77-D9FA-4E7F-A2B4-E2AA8589E7E4}" type="datetimeFigureOut">
              <a:rPr lang="fr-FR" smtClean="0"/>
              <a:t>02/06/2022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879BF9B-AA57-4A76-7BAB-B99152354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D1BA995-69E3-0526-D3E8-8912C4521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FF31-1AB4-4F61-B073-D3014E79FB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626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3EA479-D715-F820-B783-E95E2D387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9933E66-96FD-E66E-0F99-1B8DC0AF24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193D4CA-6264-0D46-B67C-6AFA5C78BD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44D231B-C3D6-BA8F-598F-8C09E288A0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6E50E58-E2B5-D7CE-455B-C594EE373E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3A18E1B-7B67-D2C8-8728-3F20A78A6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AFA77-D9FA-4E7F-A2B4-E2AA8589E7E4}" type="datetimeFigureOut">
              <a:rPr lang="fr-FR" smtClean="0"/>
              <a:t>02/06/2022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6E99E5C-6AF3-02A3-7B5A-E9DD3BDC4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5435217-DFB1-E719-DC60-4AD6937AF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FF31-1AB4-4F61-B073-D3014E79FB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1387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E5EDBD-BA99-F40E-70A7-DA953AE35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C885EE5-F7F1-F1F6-6F88-4FCC72F38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AFA77-D9FA-4E7F-A2B4-E2AA8589E7E4}" type="datetimeFigureOut">
              <a:rPr lang="fr-FR" smtClean="0"/>
              <a:t>02/06/2022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C59D9A1-3D89-A6C7-127F-58C17B7DA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CB2F766-FE57-5BD8-B35D-0546EBF62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FF31-1AB4-4F61-B073-D3014E79FB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3799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B2B62F3-279D-1BC5-5BD2-493C53CCE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AFA77-D9FA-4E7F-A2B4-E2AA8589E7E4}" type="datetimeFigureOut">
              <a:rPr lang="fr-FR" smtClean="0"/>
              <a:t>02/06/2022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D0C86FE-E358-7EED-DEEF-0FE6C780C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992D63A-4DBA-BE72-3EBC-F65353677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FF31-1AB4-4F61-B073-D3014E79FB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0400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5E4BE1-7AD9-C640-6D4C-7B0957C66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9EBB73D-FD5F-EEDA-0C6F-AF2CF0F03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582F670-E5EF-2E10-7868-4A4A19CA3B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4E154EA-0CC9-4CC8-A63A-A95B4B635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AFA77-D9FA-4E7F-A2B4-E2AA8589E7E4}" type="datetimeFigureOut">
              <a:rPr lang="fr-FR" smtClean="0"/>
              <a:t>02/06/2022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1BB9A6C-92EE-1A33-DD9D-BDF2C8D92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94CAF7C-432B-42B5-2F0C-8CC8E0243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FF31-1AB4-4F61-B073-D3014E79FB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6993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7E10EB-8E33-F799-08EB-B0AE51B16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7A393E6-D6E4-16BE-BC72-32518A0D66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DA9D9C8-BC5C-5979-6E97-A44CA6C0C9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E009392-88B8-5DA6-7358-0D0E24D57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AFA77-D9FA-4E7F-A2B4-E2AA8589E7E4}" type="datetimeFigureOut">
              <a:rPr lang="fr-FR" smtClean="0"/>
              <a:t>02/06/2022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53E801E-00D7-E1A4-9CDB-98460D25C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8317877-7550-BEA3-77EA-5E642A2B5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FF31-1AB4-4F61-B073-D3014E79FB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9343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FB84E51-2E95-99B6-AF0C-8C02D3D97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6EE2719-A9F6-6DF3-EAF2-6E0B2B3D8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326404C-1EB3-67F7-BD56-26C387F694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AFA77-D9FA-4E7F-A2B4-E2AA8589E7E4}" type="datetimeFigureOut">
              <a:rPr lang="fr-FR" smtClean="0"/>
              <a:t>02/06/2022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5B773CE-0129-7AE0-E008-7CEFD13C47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CCD7851-8B29-2DA5-14A8-2530ECA7AB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9FF31-1AB4-4F61-B073-D3014E79FB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9196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nil.fr/sites/default/files/atoms/files/rgpd-guide_sous-traitant-cnil.pdf" TargetMode="External"/><Relationship Id="rId2" Type="http://schemas.openxmlformats.org/officeDocument/2006/relationships/hyperlink" Target="https://eur-lex.europa.eu/legal-content/FR/TXT/PDF/?uri=CELEX:32021D0915&amp;from=FR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nil.fr/fr/RGDP-le-registre-des-activites-de-traitement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nil.fr/sites/default/files/atoms/files/referentiel_traitements-donnees-caractere-personnel_gestion-activites-commerciales.pdf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yschen-avocat.fr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omdelasociete.fr" TargetMode="External"/><Relationship Id="rId2" Type="http://schemas.openxmlformats.org/officeDocument/2006/relationships/hyperlink" Target="mailto:pr&#233;nom.nom@nomdelasoci&#233;t&#233;.fr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commande@nomsociete.fr" TargetMode="External"/><Relationship Id="rId4" Type="http://schemas.openxmlformats.org/officeDocument/2006/relationships/hyperlink" Target="mailto:contact@nomdelasociete.fr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9008973-65FB-40C1-893A-A58712593D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58829B-C7EF-4D51-94DF-A8B1A80C2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0605" y="1"/>
            <a:ext cx="2681395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90A6D10-3F68-4EAB-9085-93C36B5FCA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94507" y="767714"/>
            <a:ext cx="3860055" cy="53225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AC47CA1-04D6-1B28-CA87-305D695F5C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94507" y="1779882"/>
            <a:ext cx="3860055" cy="4293446"/>
          </a:xfrm>
        </p:spPr>
        <p:txBody>
          <a:bodyPr anchor="ctr">
            <a:normAutofit/>
          </a:bodyPr>
          <a:lstStyle/>
          <a:p>
            <a:r>
              <a:rPr lang="fr-FR" sz="4000" b="1" u="sng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Réseaux sociaux</a:t>
            </a:r>
          </a:p>
          <a:p>
            <a:endParaRPr lang="fr-FR" sz="4000" b="1" u="sng" dirty="0">
              <a:solidFill>
                <a:srgbClr val="FFFFF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fr-FR" sz="4000" b="1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Prospection B to B</a:t>
            </a:r>
          </a:p>
          <a:p>
            <a:r>
              <a:rPr lang="fr-FR" sz="4000" b="1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et </a:t>
            </a:r>
          </a:p>
          <a:p>
            <a:r>
              <a:rPr lang="fr-FR" sz="4000" b="1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RGPD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38C6B01-5C30-47AE-94D3-B54B34D688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67" y="2761488"/>
            <a:ext cx="242107" cy="1340860"/>
            <a:chOff x="56167" y="2761488"/>
            <a:chExt cx="242107" cy="1340860"/>
          </a:xfrm>
        </p:grpSpPr>
        <p:sp>
          <p:nvSpPr>
            <p:cNvPr id="15" name="Rectangle 2">
              <a:extLst>
                <a:ext uri="{FF2B5EF4-FFF2-40B4-BE49-F238E27FC236}">
                  <a16:creationId xmlns:a16="http://schemas.microsoft.com/office/drawing/2014/main" id="{8C957847-7C0E-48CD-A0C7-E8F76FCB0D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3312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59">
              <a:extLst>
                <a:ext uri="{FF2B5EF4-FFF2-40B4-BE49-F238E27FC236}">
                  <a16:creationId xmlns:a16="http://schemas.microsoft.com/office/drawing/2014/main" id="{750A171B-FE02-4328-8218-84B8A73D22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3312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2">
              <a:extLst>
                <a:ext uri="{FF2B5EF4-FFF2-40B4-BE49-F238E27FC236}">
                  <a16:creationId xmlns:a16="http://schemas.microsoft.com/office/drawing/2014/main" id="{D250ED76-8AAB-4BA3-8FB9-7D9DAD1EFC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1891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59">
              <a:extLst>
                <a:ext uri="{FF2B5EF4-FFF2-40B4-BE49-F238E27FC236}">
                  <a16:creationId xmlns:a16="http://schemas.microsoft.com/office/drawing/2014/main" id="{90E9A077-3D43-42CE-A80F-4D77A9640A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1891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2">
              <a:extLst>
                <a:ext uri="{FF2B5EF4-FFF2-40B4-BE49-F238E27FC236}">
                  <a16:creationId xmlns:a16="http://schemas.microsoft.com/office/drawing/2014/main" id="{13B87A5D-9EA1-4543-A4CB-0E744C224C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0470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59">
              <a:extLst>
                <a:ext uri="{FF2B5EF4-FFF2-40B4-BE49-F238E27FC236}">
                  <a16:creationId xmlns:a16="http://schemas.microsoft.com/office/drawing/2014/main" id="{95211382-25DA-4D78-8A2A-65BF812E1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0470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">
              <a:extLst>
                <a:ext uri="{FF2B5EF4-FFF2-40B4-BE49-F238E27FC236}">
                  <a16:creationId xmlns:a16="http://schemas.microsoft.com/office/drawing/2014/main" id="{DB854E96-4BF7-41B7-98ED-218896E4B1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9049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59">
              <a:extLst>
                <a:ext uri="{FF2B5EF4-FFF2-40B4-BE49-F238E27FC236}">
                  <a16:creationId xmlns:a16="http://schemas.microsoft.com/office/drawing/2014/main" id="{37D8D120-EF4A-4300-A248-1F0A6EF04F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9049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">
              <a:extLst>
                <a:ext uri="{FF2B5EF4-FFF2-40B4-BE49-F238E27FC236}">
                  <a16:creationId xmlns:a16="http://schemas.microsoft.com/office/drawing/2014/main" id="{AC2782E1-E97A-4860-805A-381C628EF0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7627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59">
              <a:extLst>
                <a:ext uri="{FF2B5EF4-FFF2-40B4-BE49-F238E27FC236}">
                  <a16:creationId xmlns:a16="http://schemas.microsoft.com/office/drawing/2014/main" id="{DA923931-3C79-451C-B0DD-D8C5C9B12C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7627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">
              <a:extLst>
                <a:ext uri="{FF2B5EF4-FFF2-40B4-BE49-F238E27FC236}">
                  <a16:creationId xmlns:a16="http://schemas.microsoft.com/office/drawing/2014/main" id="{96552411-1484-4559-9B19-D82BA727FE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40418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59">
              <a:extLst>
                <a:ext uri="{FF2B5EF4-FFF2-40B4-BE49-F238E27FC236}">
                  <a16:creationId xmlns:a16="http://schemas.microsoft.com/office/drawing/2014/main" id="{96625486-87AB-40D0-B29C-F061F36B0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40418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">
              <a:extLst>
                <a:ext uri="{FF2B5EF4-FFF2-40B4-BE49-F238E27FC236}">
                  <a16:creationId xmlns:a16="http://schemas.microsoft.com/office/drawing/2014/main" id="{5CF69521-6B14-449B-AFAD-5246F7BBF8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89970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59">
              <a:extLst>
                <a:ext uri="{FF2B5EF4-FFF2-40B4-BE49-F238E27FC236}">
                  <a16:creationId xmlns:a16="http://schemas.microsoft.com/office/drawing/2014/main" id="{FCCB1E40-AD9F-4FDE-9794-BA67A8F09D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89970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072A675B-C9E6-4B87-B488-FB7450C0AA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7575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07438C80-8A3A-4E13-838D-B676C615B1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7575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2">
              <a:extLst>
                <a:ext uri="{FF2B5EF4-FFF2-40B4-BE49-F238E27FC236}">
                  <a16:creationId xmlns:a16="http://schemas.microsoft.com/office/drawing/2014/main" id="{03A1462E-5653-41AA-9086-553DD10C1B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6154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59">
              <a:extLst>
                <a:ext uri="{FF2B5EF4-FFF2-40B4-BE49-F238E27FC236}">
                  <a16:creationId xmlns:a16="http://schemas.microsoft.com/office/drawing/2014/main" id="{C5D0C27E-61AE-48DC-95B4-5FEBCE413A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6154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2">
              <a:extLst>
                <a:ext uri="{FF2B5EF4-FFF2-40B4-BE49-F238E27FC236}">
                  <a16:creationId xmlns:a16="http://schemas.microsoft.com/office/drawing/2014/main" id="{AE1C1E45-C712-4F12-B421-9DBD634FCE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4733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59">
              <a:extLst>
                <a:ext uri="{FF2B5EF4-FFF2-40B4-BE49-F238E27FC236}">
                  <a16:creationId xmlns:a16="http://schemas.microsoft.com/office/drawing/2014/main" id="{6537F337-22CC-46D3-8A70-335E1E44E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4733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ZoneTexte 8">
            <a:extLst>
              <a:ext uri="{FF2B5EF4-FFF2-40B4-BE49-F238E27FC236}">
                <a16:creationId xmlns:a16="http://schemas.microsoft.com/office/drawing/2014/main" id="{AFFDEE93-B947-D9ED-43F4-3D4370E93AB7}"/>
              </a:ext>
            </a:extLst>
          </p:cNvPr>
          <p:cNvSpPr txBox="1"/>
          <p:nvPr/>
        </p:nvSpPr>
        <p:spPr>
          <a:xfrm>
            <a:off x="239047" y="6575898"/>
            <a:ext cx="39429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/>
              <a:t>D’après une photographie de Cassandra Polito sur </a:t>
            </a:r>
            <a:r>
              <a:rPr lang="fr-FR" sz="900" dirty="0" err="1"/>
              <a:t>Unsplash</a:t>
            </a:r>
            <a:r>
              <a:rPr lang="fr-FR" sz="900" dirty="0"/>
              <a:t> </a:t>
            </a:r>
          </a:p>
        </p:txBody>
      </p:sp>
      <p:pic>
        <p:nvPicPr>
          <p:cNvPr id="7" name="Image 6" descr="Une image contenant texte, personne, tenant, main&#10;&#10;Description générée automatiquement">
            <a:extLst>
              <a:ext uri="{FF2B5EF4-FFF2-40B4-BE49-F238E27FC236}">
                <a16:creationId xmlns:a16="http://schemas.microsoft.com/office/drawing/2014/main" id="{ECAE5BD9-A4D3-8B66-C0D6-4078A0EFA3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631" y="668657"/>
            <a:ext cx="3677888" cy="5322572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DD55639F-3EC7-7350-B980-283B8CF000AD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2" b="4869"/>
          <a:stretch/>
        </p:blipFill>
        <p:spPr bwMode="auto">
          <a:xfrm>
            <a:off x="10035095" y="218252"/>
            <a:ext cx="1957527" cy="1561630"/>
          </a:xfrm>
          <a:prstGeom prst="rect">
            <a:avLst/>
          </a:prstGeom>
          <a:noFill/>
        </p:spPr>
      </p:pic>
      <p:sp>
        <p:nvSpPr>
          <p:cNvPr id="37" name="Zone de texte 9">
            <a:extLst>
              <a:ext uri="{FF2B5EF4-FFF2-40B4-BE49-F238E27FC236}">
                <a16:creationId xmlns:a16="http://schemas.microsoft.com/office/drawing/2014/main" id="{C6BFBB7A-877B-CD92-DFAD-90CBCDB058B8}"/>
              </a:ext>
            </a:extLst>
          </p:cNvPr>
          <p:cNvSpPr txBox="1"/>
          <p:nvPr/>
        </p:nvSpPr>
        <p:spPr>
          <a:xfrm>
            <a:off x="9895841" y="6581178"/>
            <a:ext cx="2296160" cy="34794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solidFill>
                  <a:schemeClr val="bg1"/>
                </a:solidFill>
                <a:effectLst/>
                <a:latin typeface="Univers Condensed Light" panose="020B0306020202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Claudia Eyschen (EI) – Tous droits réservés</a:t>
            </a:r>
            <a:endParaRPr lang="fr-FR" sz="1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349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D743E2B-8A43-F7C6-8977-5C51F8DEE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120" y="731519"/>
            <a:ext cx="3149705" cy="3237579"/>
          </a:xfrm>
        </p:spPr>
        <p:txBody>
          <a:bodyPr>
            <a:normAutofit/>
          </a:bodyPr>
          <a:lstStyle/>
          <a:p>
            <a:r>
              <a:rPr lang="fr-FR" sz="3800" dirty="0">
                <a:solidFill>
                  <a:srgbClr val="FFFFFF"/>
                </a:solidFill>
              </a:rPr>
              <a:t>Idée reçue n°1 </a:t>
            </a:r>
            <a:br>
              <a:rPr lang="fr-FR" sz="3800" dirty="0">
                <a:solidFill>
                  <a:srgbClr val="FFFFFF"/>
                </a:solidFill>
              </a:rPr>
            </a:br>
            <a:r>
              <a:rPr lang="fr-FR" sz="38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397A968-962F-1A01-9678-F5B4D7173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9709" y="264161"/>
            <a:ext cx="7037591" cy="6431280"/>
          </a:xfrm>
        </p:spPr>
        <p:txBody>
          <a:bodyPr anchor="ctr">
            <a:normAutofit fontScale="85000" lnSpcReduction="20000"/>
          </a:bodyPr>
          <a:lstStyle/>
          <a:p>
            <a:pPr marL="0" indent="0" algn="ctr">
              <a:buNone/>
            </a:pPr>
            <a:r>
              <a:rPr lang="fr-FR" sz="2600" b="1" dirty="0"/>
              <a:t>Les données à caractère personnel n’incluraient pas les données à caractère professionnel.</a:t>
            </a:r>
          </a:p>
          <a:p>
            <a:pPr marL="0" indent="0" algn="ctr">
              <a:buNone/>
            </a:pPr>
            <a:endParaRPr lang="fr-FR" sz="2600" b="1" dirty="0"/>
          </a:p>
          <a:p>
            <a:pPr algn="just"/>
            <a:r>
              <a:rPr lang="fr-FR" sz="2600" b="1" u="sng" dirty="0"/>
              <a:t>Focus</a:t>
            </a:r>
          </a:p>
          <a:p>
            <a:pPr marL="812800" indent="-457200" algn="just">
              <a:buFont typeface="Symbol" panose="05050102010706020507" pitchFamily="18" charset="2"/>
              <a:buChar char="®"/>
            </a:pPr>
            <a:r>
              <a:rPr lang="fr-FR" sz="2600" b="1" u="sng" dirty="0">
                <a:sym typeface="Symbol" panose="05050102010706020507" pitchFamily="18" charset="2"/>
              </a:rPr>
              <a:t>Le </a:t>
            </a:r>
            <a:r>
              <a:rPr lang="fr-FR" sz="2600" b="1" i="1" u="sng" dirty="0">
                <a:sym typeface="Symbol" panose="05050102010706020507" pitchFamily="18" charset="2"/>
              </a:rPr>
              <a:t>web </a:t>
            </a:r>
            <a:r>
              <a:rPr lang="fr-FR" sz="2600" b="1" i="1" u="sng" dirty="0" err="1">
                <a:sym typeface="Symbol" panose="05050102010706020507" pitchFamily="18" charset="2"/>
              </a:rPr>
              <a:t>scraping</a:t>
            </a:r>
            <a:r>
              <a:rPr lang="fr-FR" sz="2600" b="1" i="1" u="sng" dirty="0">
                <a:sym typeface="Symbol" panose="05050102010706020507" pitchFamily="18" charset="2"/>
              </a:rPr>
              <a:t> </a:t>
            </a:r>
            <a:r>
              <a:rPr lang="fr-FR" sz="2600" b="1" dirty="0">
                <a:sym typeface="Symbol" panose="05050102010706020507" pitchFamily="18" charset="2"/>
              </a:rPr>
              <a:t>(logiciel d’extraction) : s’assurer de l’origine des données à caractère personnel </a:t>
            </a:r>
          </a:p>
          <a:p>
            <a:pPr marL="1443037" indent="-457200" algn="just">
              <a:buFont typeface="Wingdings" panose="05000000000000000000" pitchFamily="2" charset="2"/>
              <a:buChar char="v"/>
            </a:pPr>
            <a:r>
              <a:rPr lang="fr-FR" sz="2600" b="1" u="sng" dirty="0">
                <a:sym typeface="Symbol" panose="05050102010706020507" pitchFamily="18" charset="2"/>
              </a:rPr>
              <a:t>Principe de licéité et de loyauté des traitements</a:t>
            </a:r>
          </a:p>
          <a:p>
            <a:pPr marL="1431925" indent="0" algn="just">
              <a:buNone/>
            </a:pPr>
            <a:r>
              <a:rPr lang="fr-FR" sz="2600" dirty="0">
                <a:sym typeface="Symbol" panose="05050102010706020507" pitchFamily="18" charset="2"/>
              </a:rPr>
              <a:t> CGU LinkedIn au 01/02/2022 : </a:t>
            </a:r>
          </a:p>
          <a:p>
            <a:pPr marL="1431925" indent="0" algn="just">
              <a:buNone/>
            </a:pPr>
            <a:r>
              <a:rPr lang="fr-FR" sz="2600" dirty="0">
                <a:sym typeface="Symbol" panose="05050102010706020507" pitchFamily="18" charset="2"/>
              </a:rPr>
              <a:t>«  </a:t>
            </a:r>
            <a:r>
              <a:rPr lang="fr-FR" sz="2600" i="1" dirty="0">
                <a:sym typeface="Symbol" panose="05050102010706020507" pitchFamily="18" charset="2"/>
              </a:rPr>
              <a:t>8.2. À ne pas faire</a:t>
            </a:r>
          </a:p>
          <a:p>
            <a:pPr marL="1431925" indent="0" algn="just">
              <a:buNone/>
            </a:pPr>
            <a:r>
              <a:rPr lang="fr-FR" sz="2600" b="1" i="1" dirty="0">
                <a:sym typeface="Symbol" panose="05050102010706020507" pitchFamily="18" charset="2"/>
              </a:rPr>
              <a:t>Vous vous engagez à ne pas </a:t>
            </a:r>
            <a:r>
              <a:rPr lang="fr-FR" sz="2600" i="1" dirty="0">
                <a:sym typeface="Symbol" panose="05050102010706020507" pitchFamily="18" charset="2"/>
              </a:rPr>
              <a:t>: (…)</a:t>
            </a:r>
          </a:p>
          <a:p>
            <a:pPr marL="1431925" indent="0" algn="just">
              <a:buNone/>
            </a:pPr>
            <a:r>
              <a:rPr lang="fr-FR" sz="2600" i="1" dirty="0">
                <a:sym typeface="Symbol" panose="05050102010706020507" pitchFamily="18" charset="2"/>
              </a:rPr>
              <a:t>2. </a:t>
            </a:r>
            <a:r>
              <a:rPr lang="fr-FR" sz="2600" b="1" i="1" dirty="0">
                <a:sym typeface="Symbol" panose="05050102010706020507" pitchFamily="18" charset="2"/>
              </a:rPr>
              <a:t>développer, prendre en charge ou utiliser des logiciels, des dispositifs, des scripts, des robots ou tout autre moyen ou processus </a:t>
            </a:r>
            <a:r>
              <a:rPr lang="fr-FR" sz="2600" i="1" dirty="0">
                <a:sym typeface="Symbol" panose="05050102010706020507" pitchFamily="18" charset="2"/>
              </a:rPr>
              <a:t>(notamment des robots d’indexation, des modules d’extension de navigateur et compléments, ou toute autre technologie) </a:t>
            </a:r>
            <a:r>
              <a:rPr lang="fr-FR" sz="2600" b="1" i="1" dirty="0">
                <a:sym typeface="Symbol" panose="05050102010706020507" pitchFamily="18" charset="2"/>
              </a:rPr>
              <a:t>visant à effectuer du web </a:t>
            </a:r>
            <a:r>
              <a:rPr lang="fr-FR" sz="2600" b="1" i="1" dirty="0" err="1">
                <a:sym typeface="Symbol" panose="05050102010706020507" pitchFamily="18" charset="2"/>
              </a:rPr>
              <a:t>scraping</a:t>
            </a:r>
            <a:r>
              <a:rPr lang="fr-FR" sz="2600" b="1" i="1" dirty="0">
                <a:sym typeface="Symbol" panose="05050102010706020507" pitchFamily="18" charset="2"/>
              </a:rPr>
              <a:t> </a:t>
            </a:r>
            <a:r>
              <a:rPr lang="fr-FR" sz="2600" i="1" dirty="0">
                <a:sym typeface="Symbol" panose="05050102010706020507" pitchFamily="18" charset="2"/>
              </a:rPr>
              <a:t>des Services ou à copier par ailleurs des profils et d’autres données des Services </a:t>
            </a:r>
            <a:r>
              <a:rPr lang="fr-FR" sz="2600" dirty="0">
                <a:sym typeface="Symbol" panose="05050102010706020507" pitchFamily="18" charset="2"/>
              </a:rPr>
              <a:t>»</a:t>
            </a:r>
            <a:endParaRPr lang="fr-FR" sz="2600" b="1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0DB843F-CD34-D09F-3B76-4697CC88CA8B}"/>
              </a:ext>
            </a:extLst>
          </p:cNvPr>
          <p:cNvSpPr txBox="1"/>
          <p:nvPr/>
        </p:nvSpPr>
        <p:spPr>
          <a:xfrm>
            <a:off x="3892550" y="6442949"/>
            <a:ext cx="4519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Article 5, 1), a) du RGPD/article 4, 1° de la LIL</a:t>
            </a:r>
          </a:p>
        </p:txBody>
      </p:sp>
      <p:sp>
        <p:nvSpPr>
          <p:cNvPr id="11" name="Zone de texte 9">
            <a:extLst>
              <a:ext uri="{FF2B5EF4-FFF2-40B4-BE49-F238E27FC236}">
                <a16:creationId xmlns:a16="http://schemas.microsoft.com/office/drawing/2014/main" id="{99146F67-0989-8CFF-FEEC-84A39D62DDBA}"/>
              </a:ext>
            </a:extLst>
          </p:cNvPr>
          <p:cNvSpPr txBox="1"/>
          <p:nvPr/>
        </p:nvSpPr>
        <p:spPr>
          <a:xfrm>
            <a:off x="9895841" y="6581178"/>
            <a:ext cx="2296160" cy="34794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effectLst/>
                <a:latin typeface="Univers Condensed Light" panose="020B0306020202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Claudia Eyschen (EI) – Tous droits réservés</a:t>
            </a:r>
            <a:endParaRPr lang="fr-FR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92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D743E2B-8A43-F7C6-8977-5C51F8DEE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120" y="731519"/>
            <a:ext cx="3149705" cy="3237579"/>
          </a:xfrm>
        </p:spPr>
        <p:txBody>
          <a:bodyPr>
            <a:normAutofit/>
          </a:bodyPr>
          <a:lstStyle/>
          <a:p>
            <a:r>
              <a:rPr lang="fr-FR" sz="3800" dirty="0">
                <a:solidFill>
                  <a:srgbClr val="FFFFFF"/>
                </a:solidFill>
              </a:rPr>
              <a:t>Idée reçue n°1 </a:t>
            </a:r>
            <a:br>
              <a:rPr lang="fr-FR" sz="3800" dirty="0">
                <a:solidFill>
                  <a:srgbClr val="FFFFFF"/>
                </a:solidFill>
              </a:rPr>
            </a:br>
            <a:r>
              <a:rPr lang="fr-FR" sz="38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397A968-962F-1A01-9678-F5B4D7173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9709" y="457200"/>
            <a:ext cx="7037591" cy="5704791"/>
          </a:xfrm>
        </p:spPr>
        <p:txBody>
          <a:bodyPr anchor="ctr">
            <a:normAutofit fontScale="85000" lnSpcReduction="20000"/>
          </a:bodyPr>
          <a:lstStyle/>
          <a:p>
            <a:pPr marL="0" indent="0" algn="ctr">
              <a:buNone/>
            </a:pPr>
            <a:r>
              <a:rPr lang="fr-FR" sz="2600" b="1" dirty="0"/>
              <a:t>Les données à caractère personnel n’incluraient pas les données à caractère professionnel.</a:t>
            </a:r>
          </a:p>
          <a:p>
            <a:pPr marL="0" indent="0" algn="ctr">
              <a:buNone/>
            </a:pPr>
            <a:endParaRPr lang="fr-FR" sz="2600" b="1" dirty="0"/>
          </a:p>
          <a:p>
            <a:pPr algn="just"/>
            <a:r>
              <a:rPr lang="fr-FR" sz="2600" b="1" u="sng" dirty="0"/>
              <a:t>Focus</a:t>
            </a:r>
          </a:p>
          <a:p>
            <a:pPr marL="812800" indent="-457200" algn="just">
              <a:buFont typeface="Symbol" panose="05050102010706020507" pitchFamily="18" charset="2"/>
              <a:buChar char="®"/>
            </a:pPr>
            <a:r>
              <a:rPr lang="fr-FR" sz="2600" b="1" u="sng" dirty="0">
                <a:sym typeface="Symbol" panose="05050102010706020507" pitchFamily="18" charset="2"/>
              </a:rPr>
              <a:t>Le </a:t>
            </a:r>
            <a:r>
              <a:rPr lang="fr-FR" sz="2600" b="1" i="1" u="sng" dirty="0">
                <a:sym typeface="Symbol" panose="05050102010706020507" pitchFamily="18" charset="2"/>
              </a:rPr>
              <a:t>web </a:t>
            </a:r>
            <a:r>
              <a:rPr lang="fr-FR" sz="2600" b="1" i="1" u="sng" dirty="0" err="1">
                <a:sym typeface="Symbol" panose="05050102010706020507" pitchFamily="18" charset="2"/>
              </a:rPr>
              <a:t>scraping</a:t>
            </a:r>
            <a:r>
              <a:rPr lang="fr-FR" sz="2600" b="1" i="1" dirty="0">
                <a:sym typeface="Symbol" panose="05050102010706020507" pitchFamily="18" charset="2"/>
              </a:rPr>
              <a:t> </a:t>
            </a:r>
            <a:r>
              <a:rPr lang="fr-FR" sz="2600" b="1" dirty="0">
                <a:sym typeface="Symbol" panose="05050102010706020507" pitchFamily="18" charset="2"/>
              </a:rPr>
              <a:t>(logiciel d’extraction) : autres principes</a:t>
            </a:r>
          </a:p>
          <a:p>
            <a:pPr marL="1431925" indent="-457200" algn="just">
              <a:buFont typeface="Wingdings" panose="05000000000000000000" pitchFamily="2" charset="2"/>
              <a:buChar char="v"/>
            </a:pPr>
            <a:r>
              <a:rPr lang="fr-FR" sz="2800" b="1" u="sng" dirty="0"/>
              <a:t>Exactitude</a:t>
            </a:r>
          </a:p>
          <a:p>
            <a:pPr marL="1431925" indent="0" algn="just">
              <a:buNone/>
            </a:pPr>
            <a:r>
              <a:rPr lang="fr-FR" sz="2800" dirty="0">
                <a:sym typeface="Symbol" panose="05050102010706020507" pitchFamily="18" charset="2"/>
              </a:rPr>
              <a:t>  </a:t>
            </a:r>
            <a:r>
              <a:rPr lang="fr-FR" sz="2800" dirty="0"/>
              <a:t>Données exactes et tenues à jour </a:t>
            </a:r>
          </a:p>
          <a:p>
            <a:pPr marL="1889125" indent="-457200" algn="just">
              <a:buFont typeface="Symbol" panose="05050102010706020507" pitchFamily="18" charset="2"/>
              <a:buChar char="®"/>
            </a:pPr>
            <a:r>
              <a:rPr lang="fr-FR" sz="2800" dirty="0"/>
              <a:t>En cas d’inexactitude : effacement ou rectification sans tarder</a:t>
            </a:r>
          </a:p>
          <a:p>
            <a:pPr marL="1889125" indent="-457200" algn="just">
              <a:buFont typeface="Symbol" panose="05050102010706020507" pitchFamily="18" charset="2"/>
              <a:buChar char="®"/>
            </a:pPr>
            <a:endParaRPr lang="fr-FR" sz="2800" dirty="0"/>
          </a:p>
          <a:p>
            <a:pPr marL="1431925" indent="-457200" algn="just">
              <a:buFont typeface="Wingdings" panose="05000000000000000000" pitchFamily="2" charset="2"/>
              <a:buChar char="v"/>
            </a:pPr>
            <a:r>
              <a:rPr lang="fr-FR" b="1" u="sng" dirty="0"/>
              <a:t>Minimisation</a:t>
            </a:r>
          </a:p>
          <a:p>
            <a:pPr marL="1431925" indent="0" algn="just">
              <a:buNone/>
            </a:pPr>
            <a:r>
              <a:rPr lang="fr-FR" sz="2800" dirty="0">
                <a:sym typeface="Symbol" panose="05050102010706020507" pitchFamily="18" charset="2"/>
              </a:rPr>
              <a:t> </a:t>
            </a:r>
            <a:r>
              <a:rPr lang="fr-FR" sz="2800" dirty="0"/>
              <a:t>Données  adéquates, pertinentes et limitées à ce qui est nécessaire au regard des finalités pour lesquelles elles sont traitées</a:t>
            </a:r>
            <a:endParaRPr lang="fr-FR" sz="2600" b="1" dirty="0">
              <a:sym typeface="Symbol" panose="05050102010706020507" pitchFamily="18" charset="2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7C9E85A-A7B0-74E8-3CC8-CDE97499DD20}"/>
              </a:ext>
            </a:extLst>
          </p:cNvPr>
          <p:cNvSpPr txBox="1"/>
          <p:nvPr/>
        </p:nvSpPr>
        <p:spPr>
          <a:xfrm>
            <a:off x="3383915" y="6453949"/>
            <a:ext cx="5424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Article 5, 1), c) et d) du RGPD/article 4, 3° et 4° de la LIL</a:t>
            </a:r>
          </a:p>
        </p:txBody>
      </p:sp>
      <p:sp>
        <p:nvSpPr>
          <p:cNvPr id="11" name="Zone de texte 9">
            <a:extLst>
              <a:ext uri="{FF2B5EF4-FFF2-40B4-BE49-F238E27FC236}">
                <a16:creationId xmlns:a16="http://schemas.microsoft.com/office/drawing/2014/main" id="{C326008E-AF39-7160-EB50-2D363D7AB5D0}"/>
              </a:ext>
            </a:extLst>
          </p:cNvPr>
          <p:cNvSpPr txBox="1"/>
          <p:nvPr/>
        </p:nvSpPr>
        <p:spPr>
          <a:xfrm>
            <a:off x="9895841" y="6581178"/>
            <a:ext cx="2296160" cy="34794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effectLst/>
                <a:latin typeface="Univers Condensed Light" panose="020B0306020202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Claudia Eyschen (EI) – Tous droits réservés</a:t>
            </a:r>
            <a:endParaRPr lang="fr-FR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154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D743E2B-8A43-F7C6-8977-5C51F8DEE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120" y="731519"/>
            <a:ext cx="3149705" cy="3237579"/>
          </a:xfrm>
        </p:spPr>
        <p:txBody>
          <a:bodyPr>
            <a:normAutofit/>
          </a:bodyPr>
          <a:lstStyle/>
          <a:p>
            <a:r>
              <a:rPr lang="fr-FR" sz="3800" dirty="0">
                <a:solidFill>
                  <a:srgbClr val="FFFFFF"/>
                </a:solidFill>
              </a:rPr>
              <a:t>Idée reçue n°1 </a:t>
            </a:r>
            <a:br>
              <a:rPr lang="fr-FR" sz="3800" dirty="0">
                <a:solidFill>
                  <a:srgbClr val="FFFFFF"/>
                </a:solidFill>
              </a:rPr>
            </a:br>
            <a:r>
              <a:rPr lang="fr-FR" sz="38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397A968-962F-1A01-9678-F5B4D7173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9709" y="457200"/>
            <a:ext cx="7037591" cy="5704791"/>
          </a:xfrm>
        </p:spPr>
        <p:txBody>
          <a:bodyPr anchor="ctr">
            <a:normAutofit fontScale="85000" lnSpcReduction="20000"/>
          </a:bodyPr>
          <a:lstStyle/>
          <a:p>
            <a:pPr marL="0" indent="0" algn="ctr">
              <a:buNone/>
            </a:pPr>
            <a:r>
              <a:rPr lang="fr-FR" sz="2600" b="1" i="1" dirty="0"/>
              <a:t>Les données à caractère personnel n’incluraient pas les données à caractère professionnel.</a:t>
            </a:r>
          </a:p>
          <a:p>
            <a:pPr marL="0" indent="0" algn="ctr">
              <a:buNone/>
            </a:pPr>
            <a:endParaRPr lang="fr-FR" sz="2600" b="1" i="1" dirty="0"/>
          </a:p>
          <a:p>
            <a:pPr algn="just"/>
            <a:r>
              <a:rPr lang="fr-FR" sz="2600" b="1" i="1" u="sng" dirty="0"/>
              <a:t>Focus</a:t>
            </a:r>
          </a:p>
          <a:p>
            <a:pPr marL="812800" indent="-457200" algn="just">
              <a:buFont typeface="Symbol" panose="05050102010706020507" pitchFamily="18" charset="2"/>
              <a:buChar char="®"/>
            </a:pPr>
            <a:r>
              <a:rPr lang="fr-FR" sz="2600" b="1" i="1" u="sng" dirty="0">
                <a:sym typeface="Symbol" panose="05050102010706020507" pitchFamily="18" charset="2"/>
              </a:rPr>
              <a:t>Le web </a:t>
            </a:r>
            <a:r>
              <a:rPr lang="fr-FR" sz="2600" b="1" i="1" u="sng" dirty="0" err="1">
                <a:sym typeface="Symbol" panose="05050102010706020507" pitchFamily="18" charset="2"/>
              </a:rPr>
              <a:t>scraping</a:t>
            </a:r>
            <a:r>
              <a:rPr lang="fr-FR" sz="2600" b="1" i="1" u="sng" dirty="0">
                <a:sym typeface="Symbol" panose="05050102010706020507" pitchFamily="18" charset="2"/>
              </a:rPr>
              <a:t> </a:t>
            </a:r>
            <a:r>
              <a:rPr lang="fr-FR" sz="2600" b="1" i="1" dirty="0">
                <a:sym typeface="Symbol" panose="05050102010706020507" pitchFamily="18" charset="2"/>
              </a:rPr>
              <a:t>(logiciel d’extraction) : autres principes</a:t>
            </a:r>
          </a:p>
          <a:p>
            <a:pPr marL="1431925" indent="-457200" algn="just">
              <a:buFont typeface="Wingdings" panose="05000000000000000000" pitchFamily="2" charset="2"/>
              <a:buChar char="v"/>
            </a:pPr>
            <a:r>
              <a:rPr lang="fr-FR" sz="2800" b="1" i="1" u="sng" dirty="0"/>
              <a:t>Information de la personne concernée</a:t>
            </a:r>
          </a:p>
          <a:p>
            <a:pPr marL="1431925" indent="0" algn="just">
              <a:buNone/>
            </a:pPr>
            <a:r>
              <a:rPr lang="fr-FR" i="1" dirty="0">
                <a:sym typeface="Symbol" panose="05050102010706020507" pitchFamily="18" charset="2"/>
              </a:rPr>
              <a:t> Source d'où proviennent les données à caractère personnel</a:t>
            </a:r>
            <a:endParaRPr lang="fr-FR" i="1" dirty="0"/>
          </a:p>
          <a:p>
            <a:pPr marL="1431925" indent="0" algn="just">
              <a:buNone/>
            </a:pPr>
            <a:r>
              <a:rPr lang="fr-FR" sz="2800" i="1" dirty="0">
                <a:sym typeface="Symbol" panose="05050102010706020507" pitchFamily="18" charset="2"/>
              </a:rPr>
              <a:t> De façon concise, transparente, compréhensible et aisément accessible, en des termes clairs et simples</a:t>
            </a:r>
          </a:p>
          <a:p>
            <a:pPr marL="1889125" indent="-457200" algn="just">
              <a:buFont typeface="Symbol" panose="05050102010706020507" pitchFamily="18" charset="2"/>
              <a:buChar char="®"/>
            </a:pPr>
            <a:endParaRPr lang="fr-FR" sz="2800" i="1" dirty="0"/>
          </a:p>
          <a:p>
            <a:pPr marL="1431925" indent="-457200" algn="just">
              <a:buFont typeface="Wingdings" panose="05000000000000000000" pitchFamily="2" charset="2"/>
              <a:buChar char="v"/>
            </a:pPr>
            <a:r>
              <a:rPr lang="fr-FR" b="1" i="1" u="sng" dirty="0"/>
              <a:t>Sous-traitants</a:t>
            </a:r>
          </a:p>
          <a:p>
            <a:pPr marL="1889125" indent="-457200" algn="just">
              <a:buFont typeface="Symbol" panose="05050102010706020507" pitchFamily="18" charset="2"/>
              <a:buChar char="®"/>
            </a:pPr>
            <a:r>
              <a:rPr lang="fr-FR" sz="2800" i="1" dirty="0"/>
              <a:t>Identification et enjeux</a:t>
            </a:r>
          </a:p>
          <a:p>
            <a:pPr marL="1889125" indent="-457200" algn="just">
              <a:buFont typeface="Symbol" panose="05050102010706020507" pitchFamily="18" charset="2"/>
              <a:buChar char="®"/>
            </a:pPr>
            <a:r>
              <a:rPr lang="fr-FR" i="1" dirty="0">
                <a:sym typeface="Symbol" panose="05050102010706020507" pitchFamily="18" charset="2"/>
                <a:hlinkClick r:id="rId2"/>
              </a:rPr>
              <a:t>Clauses contractuelles types</a:t>
            </a:r>
            <a:r>
              <a:rPr lang="fr-FR" i="1" dirty="0">
                <a:sym typeface="Symbol" panose="05050102010706020507" pitchFamily="18" charset="2"/>
              </a:rPr>
              <a:t>/</a:t>
            </a:r>
            <a:r>
              <a:rPr lang="fr-FR" i="1" dirty="0">
                <a:sym typeface="Symbol" panose="05050102010706020507" pitchFamily="18" charset="2"/>
                <a:hlinkClick r:id="rId3"/>
              </a:rPr>
              <a:t>Guide du sous-traitant</a:t>
            </a:r>
            <a:endParaRPr lang="fr-FR" sz="2600" i="1" dirty="0">
              <a:sym typeface="Symbol" panose="05050102010706020507" pitchFamily="18" charset="2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9FA77E0-A606-12B9-928D-FF4E283692DC}"/>
              </a:ext>
            </a:extLst>
          </p:cNvPr>
          <p:cNvSpPr txBox="1"/>
          <p:nvPr/>
        </p:nvSpPr>
        <p:spPr>
          <a:xfrm>
            <a:off x="3551555" y="6445455"/>
            <a:ext cx="5088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Articles 14 et 28 du RGPD/articles 48 et 60 de la LIL  </a:t>
            </a:r>
          </a:p>
        </p:txBody>
      </p:sp>
      <p:sp>
        <p:nvSpPr>
          <p:cNvPr id="11" name="Zone de texte 9">
            <a:extLst>
              <a:ext uri="{FF2B5EF4-FFF2-40B4-BE49-F238E27FC236}">
                <a16:creationId xmlns:a16="http://schemas.microsoft.com/office/drawing/2014/main" id="{A269832E-B551-4D4F-EEB3-40F05B1C07F2}"/>
              </a:ext>
            </a:extLst>
          </p:cNvPr>
          <p:cNvSpPr txBox="1"/>
          <p:nvPr/>
        </p:nvSpPr>
        <p:spPr>
          <a:xfrm>
            <a:off x="9895841" y="6581178"/>
            <a:ext cx="2296160" cy="34794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effectLst/>
                <a:latin typeface="Univers Condensed Light" panose="020B0306020202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Claudia Eyschen (EI) – Tous droits réservés</a:t>
            </a:r>
            <a:endParaRPr lang="fr-FR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047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D743E2B-8A43-F7C6-8977-5C51F8DEE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120" y="731519"/>
            <a:ext cx="3149705" cy="3237579"/>
          </a:xfrm>
        </p:spPr>
        <p:txBody>
          <a:bodyPr>
            <a:normAutofit/>
          </a:bodyPr>
          <a:lstStyle/>
          <a:p>
            <a:r>
              <a:rPr lang="fr-FR" sz="3800" dirty="0">
                <a:solidFill>
                  <a:srgbClr val="FFFFFF"/>
                </a:solidFill>
              </a:rPr>
              <a:t>Idée reçue n°1 </a:t>
            </a:r>
            <a:br>
              <a:rPr lang="fr-FR" sz="3800" dirty="0">
                <a:solidFill>
                  <a:srgbClr val="FFFFFF"/>
                </a:solidFill>
              </a:rPr>
            </a:br>
            <a:r>
              <a:rPr lang="fr-FR" sz="38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397A968-962F-1A01-9678-F5B4D7173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9709" y="686862"/>
            <a:ext cx="7037591" cy="5475129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fr-FR" sz="2600" b="1" dirty="0"/>
              <a:t>Les données à caractère personnel n’incluraient pas les données à caractère professionnel.</a:t>
            </a:r>
          </a:p>
          <a:p>
            <a:pPr marL="0" indent="0" algn="ctr">
              <a:buNone/>
            </a:pPr>
            <a:endParaRPr lang="fr-FR" sz="2600" b="1" dirty="0"/>
          </a:p>
          <a:p>
            <a:pPr marL="0" indent="0" algn="ctr">
              <a:buNone/>
            </a:pPr>
            <a:endParaRPr lang="fr-FR" sz="2600" b="1" dirty="0"/>
          </a:p>
          <a:p>
            <a:pPr algn="just"/>
            <a:r>
              <a:rPr lang="fr-FR" sz="2600" i="1" dirty="0"/>
              <a:t>Explications</a:t>
            </a:r>
          </a:p>
          <a:p>
            <a:pPr algn="just"/>
            <a:r>
              <a:rPr lang="fr-FR" sz="2600" i="1" dirty="0"/>
              <a:t>Focus</a:t>
            </a:r>
          </a:p>
          <a:p>
            <a:pPr algn="just"/>
            <a:r>
              <a:rPr lang="fr-FR" sz="2600" b="1" u="sng" dirty="0"/>
              <a:t>Outil :</a:t>
            </a:r>
            <a:r>
              <a:rPr lang="fr-FR" sz="2600" b="1" dirty="0"/>
              <a:t> </a:t>
            </a:r>
          </a:p>
          <a:p>
            <a:pPr marL="720725" indent="0" algn="just">
              <a:buNone/>
            </a:pPr>
            <a:r>
              <a:rPr lang="fr-FR" sz="2600" dirty="0">
                <a:sym typeface="Symbol" panose="05050102010706020507" pitchFamily="18" charset="2"/>
              </a:rPr>
              <a:t> </a:t>
            </a:r>
            <a:r>
              <a:rPr lang="fr-FR" sz="2600" dirty="0">
                <a:sym typeface="Symbol" panose="05050102010706020507" pitchFamily="18" charset="2"/>
                <a:hlinkClick r:id="rId2"/>
              </a:rPr>
              <a:t>Le </a:t>
            </a:r>
            <a:r>
              <a:rPr lang="fr-FR" sz="2600" dirty="0">
                <a:hlinkClick r:id="rId2"/>
              </a:rPr>
              <a:t>Registre des activités de traitement </a:t>
            </a:r>
            <a:r>
              <a:rPr lang="fr-FR" sz="2600" dirty="0"/>
              <a:t>(simplifié/CNIL)</a:t>
            </a:r>
            <a:endParaRPr lang="fr-FR" sz="2600" b="1" u="sng" dirty="0"/>
          </a:p>
          <a:p>
            <a:endParaRPr lang="fr-FR" sz="2600" b="1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269568C-9E63-17CC-80F8-4941C4D86C5E}"/>
              </a:ext>
            </a:extLst>
          </p:cNvPr>
          <p:cNvSpPr txBox="1"/>
          <p:nvPr/>
        </p:nvSpPr>
        <p:spPr>
          <a:xfrm>
            <a:off x="4148137" y="6454941"/>
            <a:ext cx="3895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Article 30 du RGPD/ article 57 de la LIL </a:t>
            </a:r>
          </a:p>
        </p:txBody>
      </p:sp>
      <p:sp>
        <p:nvSpPr>
          <p:cNvPr id="11" name="Zone de texte 9">
            <a:extLst>
              <a:ext uri="{FF2B5EF4-FFF2-40B4-BE49-F238E27FC236}">
                <a16:creationId xmlns:a16="http://schemas.microsoft.com/office/drawing/2014/main" id="{941049C4-EA7A-5C27-8F0C-4FE4DFAE5F16}"/>
              </a:ext>
            </a:extLst>
          </p:cNvPr>
          <p:cNvSpPr txBox="1"/>
          <p:nvPr/>
        </p:nvSpPr>
        <p:spPr>
          <a:xfrm>
            <a:off x="9895841" y="6581178"/>
            <a:ext cx="2296160" cy="34794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effectLst/>
                <a:latin typeface="Univers Condensed Light" panose="020B0306020202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Claudia Eyschen (EI) – Tous droits réservés</a:t>
            </a:r>
            <a:endParaRPr lang="fr-FR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857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D743E2B-8A43-F7C6-8977-5C51F8DEE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120" y="731519"/>
            <a:ext cx="3149705" cy="3237579"/>
          </a:xfrm>
        </p:spPr>
        <p:txBody>
          <a:bodyPr>
            <a:normAutofit/>
          </a:bodyPr>
          <a:lstStyle/>
          <a:p>
            <a:r>
              <a:rPr lang="fr-FR" sz="3800" dirty="0">
                <a:solidFill>
                  <a:srgbClr val="FFFFFF"/>
                </a:solidFill>
              </a:rPr>
              <a:t>Idée reçue n°2 </a:t>
            </a:r>
            <a:br>
              <a:rPr lang="fr-FR" sz="3800" dirty="0">
                <a:solidFill>
                  <a:srgbClr val="FFFFFF"/>
                </a:solidFill>
              </a:rPr>
            </a:br>
            <a:r>
              <a:rPr lang="fr-FR" sz="38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397A968-962F-1A01-9678-F5B4D7173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9709" y="686862"/>
            <a:ext cx="7037591" cy="5475129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fr-FR" sz="2600" b="1" dirty="0"/>
              <a:t>Toutes données à caractère personnel diffusées sur les réseaux sociaux pourraient être librement réutilisées.</a:t>
            </a:r>
          </a:p>
        </p:txBody>
      </p:sp>
      <p:sp>
        <p:nvSpPr>
          <p:cNvPr id="7" name="Zone de texte 9">
            <a:extLst>
              <a:ext uri="{FF2B5EF4-FFF2-40B4-BE49-F238E27FC236}">
                <a16:creationId xmlns:a16="http://schemas.microsoft.com/office/drawing/2014/main" id="{B73A7913-A1C7-A7D8-21B2-EDB15777B1A0}"/>
              </a:ext>
            </a:extLst>
          </p:cNvPr>
          <p:cNvSpPr txBox="1"/>
          <p:nvPr/>
        </p:nvSpPr>
        <p:spPr>
          <a:xfrm>
            <a:off x="9895841" y="6581178"/>
            <a:ext cx="2296160" cy="34794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effectLst/>
                <a:latin typeface="Univers Condensed Light" panose="020B0306020202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Claudia Eyschen (EI) – Tous droits réservés</a:t>
            </a:r>
            <a:endParaRPr lang="fr-FR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9274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D743E2B-8A43-F7C6-8977-5C51F8DEE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120" y="731519"/>
            <a:ext cx="3149705" cy="3237579"/>
          </a:xfrm>
        </p:spPr>
        <p:txBody>
          <a:bodyPr>
            <a:normAutofit/>
          </a:bodyPr>
          <a:lstStyle/>
          <a:p>
            <a:r>
              <a:rPr lang="fr-FR" sz="3800" dirty="0">
                <a:solidFill>
                  <a:srgbClr val="FFFFFF"/>
                </a:solidFill>
              </a:rPr>
              <a:t>Idée reçue n°2 </a:t>
            </a:r>
            <a:br>
              <a:rPr lang="fr-FR" sz="3800" dirty="0">
                <a:solidFill>
                  <a:srgbClr val="FFFFFF"/>
                </a:solidFill>
              </a:rPr>
            </a:br>
            <a:r>
              <a:rPr lang="fr-FR" sz="38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397A968-962F-1A01-9678-F5B4D7173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9709" y="686862"/>
            <a:ext cx="7037591" cy="5475129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fr-FR" sz="2600" b="1" dirty="0"/>
              <a:t>Toutes données à caractère personnel diffusées sur les réseaux sociaux pourraient être librement réutilisées.</a:t>
            </a:r>
          </a:p>
          <a:p>
            <a:pPr marL="0" indent="0" algn="ctr">
              <a:buNone/>
            </a:pPr>
            <a:endParaRPr lang="fr-FR" sz="2600" b="1" dirty="0"/>
          </a:p>
          <a:p>
            <a:pPr marL="0" indent="0" algn="ctr">
              <a:buNone/>
            </a:pPr>
            <a:endParaRPr lang="fr-FR" sz="2600" b="1" dirty="0"/>
          </a:p>
          <a:p>
            <a:pPr algn="just"/>
            <a:r>
              <a:rPr lang="fr-FR" sz="2400" b="1" u="sng" dirty="0"/>
              <a:t>Explications</a:t>
            </a:r>
          </a:p>
          <a:p>
            <a:pPr marL="812800" indent="-457200" algn="just">
              <a:buFont typeface="Symbol" panose="05050102010706020507" pitchFamily="18" charset="2"/>
              <a:buChar char="®"/>
            </a:pPr>
            <a:r>
              <a:rPr lang="fr-FR" sz="2400" b="1" u="sng" dirty="0"/>
              <a:t>Traitement</a:t>
            </a:r>
          </a:p>
          <a:p>
            <a:pPr marL="1431925" indent="-457200" algn="just">
              <a:buFont typeface="Wingdings" panose="05000000000000000000" pitchFamily="2" charset="2"/>
              <a:buChar char="v"/>
            </a:pPr>
            <a:r>
              <a:rPr lang="fr-FR" sz="2400" b="1" dirty="0"/>
              <a:t>Base légale</a:t>
            </a:r>
          </a:p>
          <a:p>
            <a:pPr marL="1431925" indent="-457200" algn="just">
              <a:buFont typeface="Wingdings" panose="05000000000000000000" pitchFamily="2" charset="2"/>
              <a:buChar char="v"/>
            </a:pPr>
            <a:r>
              <a:rPr lang="fr-FR" sz="2400" b="1" dirty="0"/>
              <a:t>Finalité</a:t>
            </a:r>
          </a:p>
          <a:p>
            <a:pPr marL="1431925" indent="-457200" algn="just">
              <a:buFont typeface="Wingdings" panose="05000000000000000000" pitchFamily="2" charset="2"/>
              <a:buChar char="v"/>
            </a:pPr>
            <a:r>
              <a:rPr lang="fr-FR" sz="2400" b="1" dirty="0"/>
              <a:t>Durée</a:t>
            </a:r>
          </a:p>
          <a:p>
            <a:pPr algn="just"/>
            <a:r>
              <a:rPr lang="fr-FR" sz="2400" i="1" dirty="0"/>
              <a:t>Focus</a:t>
            </a:r>
          </a:p>
          <a:p>
            <a:pPr algn="just"/>
            <a:r>
              <a:rPr lang="fr-FR" sz="2400" i="1" dirty="0"/>
              <a:t>Outil</a:t>
            </a:r>
            <a:endParaRPr lang="fr-FR" sz="2600" dirty="0"/>
          </a:p>
          <a:p>
            <a:endParaRPr lang="fr-FR" sz="2600" b="1" dirty="0"/>
          </a:p>
        </p:txBody>
      </p:sp>
      <p:sp>
        <p:nvSpPr>
          <p:cNvPr id="9" name="Zone de texte 9">
            <a:extLst>
              <a:ext uri="{FF2B5EF4-FFF2-40B4-BE49-F238E27FC236}">
                <a16:creationId xmlns:a16="http://schemas.microsoft.com/office/drawing/2014/main" id="{3F6C0F61-CF75-F55B-4EE4-E6CFA16917FD}"/>
              </a:ext>
            </a:extLst>
          </p:cNvPr>
          <p:cNvSpPr txBox="1"/>
          <p:nvPr/>
        </p:nvSpPr>
        <p:spPr>
          <a:xfrm>
            <a:off x="9895841" y="6581178"/>
            <a:ext cx="2296160" cy="34794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effectLst/>
                <a:latin typeface="Univers Condensed Light" panose="020B0306020202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Claudia Eyschen (EI) – Tous droits réservés</a:t>
            </a:r>
            <a:endParaRPr lang="fr-FR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1040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D743E2B-8A43-F7C6-8977-5C51F8DEE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120" y="731519"/>
            <a:ext cx="3149705" cy="3237579"/>
          </a:xfrm>
        </p:spPr>
        <p:txBody>
          <a:bodyPr>
            <a:normAutofit/>
          </a:bodyPr>
          <a:lstStyle/>
          <a:p>
            <a:r>
              <a:rPr lang="fr-FR" sz="3800" dirty="0">
                <a:solidFill>
                  <a:srgbClr val="FFFFFF"/>
                </a:solidFill>
              </a:rPr>
              <a:t>Idée reçue n°2 </a:t>
            </a:r>
            <a:br>
              <a:rPr lang="fr-FR" sz="3800" dirty="0">
                <a:solidFill>
                  <a:srgbClr val="FFFFFF"/>
                </a:solidFill>
              </a:rPr>
            </a:br>
            <a:r>
              <a:rPr lang="fr-FR" sz="38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397A968-962F-1A01-9678-F5B4D7173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9709" y="457200"/>
            <a:ext cx="7037591" cy="5941879"/>
          </a:xfrm>
        </p:spPr>
        <p:txBody>
          <a:bodyPr anchor="ctr">
            <a:normAutofit fontScale="77500" lnSpcReduction="20000"/>
          </a:bodyPr>
          <a:lstStyle/>
          <a:p>
            <a:pPr marL="0" indent="0" algn="ctr">
              <a:buNone/>
            </a:pPr>
            <a:r>
              <a:rPr lang="fr-FR" sz="2800" b="1" dirty="0"/>
              <a:t>Toutes données à caractère personnel diffusées sur les réseaux sociaux pourraient être librement réutilisées.</a:t>
            </a:r>
          </a:p>
          <a:p>
            <a:pPr algn="just"/>
            <a:endParaRPr lang="fr-FR" b="1" dirty="0"/>
          </a:p>
          <a:p>
            <a:pPr algn="just"/>
            <a:r>
              <a:rPr lang="fr-FR" b="1" u="sng" dirty="0"/>
              <a:t>Explications</a:t>
            </a:r>
          </a:p>
          <a:p>
            <a:pPr marL="812800" indent="-457200" algn="just">
              <a:buFont typeface="Symbol" panose="05050102010706020507" pitchFamily="18" charset="2"/>
              <a:buChar char="®"/>
            </a:pPr>
            <a:r>
              <a:rPr lang="fr-FR" b="1" u="sng" dirty="0"/>
              <a:t>Traitement : Base légale</a:t>
            </a:r>
          </a:p>
          <a:p>
            <a:pPr marL="1431925" indent="-457200" algn="just">
              <a:buFont typeface="Wingdings" panose="05000000000000000000" pitchFamily="2" charset="2"/>
              <a:buChar char="v"/>
            </a:pPr>
            <a:r>
              <a:rPr lang="fr-FR" dirty="0"/>
              <a:t>Fondement juridique : qu’est-ce qui autorise légalement le traitement ?</a:t>
            </a:r>
          </a:p>
          <a:p>
            <a:pPr marL="1431925" indent="-457200" algn="just">
              <a:buFont typeface="Wingdings" panose="05000000000000000000" pitchFamily="2" charset="2"/>
              <a:buChar char="v"/>
            </a:pPr>
            <a:r>
              <a:rPr lang="fr-FR" dirty="0"/>
              <a:t>Prospection commerciale :</a:t>
            </a:r>
          </a:p>
          <a:p>
            <a:pPr marL="1889125" indent="-457200" algn="just">
              <a:buFont typeface="Symbol" panose="05050102010706020507" pitchFamily="18" charset="2"/>
              <a:buChar char="®"/>
            </a:pPr>
            <a:r>
              <a:rPr lang="fr-FR" sz="2600" dirty="0"/>
              <a:t>« </a:t>
            </a:r>
            <a:r>
              <a:rPr lang="fr-FR" sz="2600" i="1" dirty="0"/>
              <a:t>la personne concernée a </a:t>
            </a:r>
            <a:r>
              <a:rPr lang="fr-FR" sz="2600" b="1" i="1" dirty="0"/>
              <a:t>consenti</a:t>
            </a:r>
            <a:r>
              <a:rPr lang="fr-FR" sz="2600" i="1" dirty="0"/>
              <a:t> au traitement de ses données à caractère personnel pour une ou plusieurs </a:t>
            </a:r>
            <a:r>
              <a:rPr lang="fr-FR" sz="2600" b="1" i="1" dirty="0"/>
              <a:t>finalités spécifiques </a:t>
            </a:r>
            <a:r>
              <a:rPr lang="fr-FR" sz="2600" dirty="0"/>
              <a:t>»</a:t>
            </a:r>
          </a:p>
          <a:p>
            <a:pPr marL="1889125" indent="-457200" algn="just">
              <a:buFont typeface="Symbol" panose="05050102010706020507" pitchFamily="18" charset="2"/>
              <a:buChar char="®"/>
            </a:pPr>
            <a:r>
              <a:rPr lang="fr-FR" sz="2600" dirty="0"/>
              <a:t>« </a:t>
            </a:r>
            <a:r>
              <a:rPr lang="fr-FR" sz="2600" i="1" dirty="0"/>
              <a:t>le traitement est nécessaire aux fins des </a:t>
            </a:r>
            <a:r>
              <a:rPr lang="fr-FR" sz="2600" b="1" i="1" dirty="0"/>
              <a:t>intérêts légitimes </a:t>
            </a:r>
            <a:r>
              <a:rPr lang="fr-FR" sz="2600" i="1" dirty="0"/>
              <a:t>poursuivis par le responsable du traitement ou par un tiers, </a:t>
            </a:r>
            <a:r>
              <a:rPr lang="fr-FR" sz="2600" b="1" i="1" dirty="0"/>
              <a:t>à moins que ne prévalent les intérêts ou les libertés et droits fondamentaux </a:t>
            </a:r>
            <a:r>
              <a:rPr lang="fr-FR" sz="2600" i="1" dirty="0"/>
              <a:t>de la personne concernée qui exigent une protection des données à caractère personnel </a:t>
            </a:r>
            <a:r>
              <a:rPr lang="fr-FR" sz="2600" dirty="0"/>
              <a:t>»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837B958-5648-6A53-722E-2EBB2E636236}"/>
              </a:ext>
            </a:extLst>
          </p:cNvPr>
          <p:cNvSpPr txBox="1"/>
          <p:nvPr/>
        </p:nvSpPr>
        <p:spPr>
          <a:xfrm>
            <a:off x="3448050" y="6457173"/>
            <a:ext cx="5295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Article 6, 1), a et f du RGPD/article 5, 1° et 6° de la LIL</a:t>
            </a:r>
          </a:p>
        </p:txBody>
      </p:sp>
      <p:sp>
        <p:nvSpPr>
          <p:cNvPr id="11" name="Zone de texte 9">
            <a:extLst>
              <a:ext uri="{FF2B5EF4-FFF2-40B4-BE49-F238E27FC236}">
                <a16:creationId xmlns:a16="http://schemas.microsoft.com/office/drawing/2014/main" id="{BC1A42B4-A88F-3D51-ECDC-CB7C2B692949}"/>
              </a:ext>
            </a:extLst>
          </p:cNvPr>
          <p:cNvSpPr txBox="1"/>
          <p:nvPr/>
        </p:nvSpPr>
        <p:spPr>
          <a:xfrm>
            <a:off x="9895841" y="6581178"/>
            <a:ext cx="2296160" cy="34794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effectLst/>
                <a:latin typeface="Univers Condensed Light" panose="020B0306020202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Claudia Eyschen (EI) – Tous droits réservés</a:t>
            </a:r>
            <a:endParaRPr lang="fr-FR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2277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D743E2B-8A43-F7C6-8977-5C51F8DEE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120" y="731519"/>
            <a:ext cx="3149705" cy="3237579"/>
          </a:xfrm>
        </p:spPr>
        <p:txBody>
          <a:bodyPr>
            <a:normAutofit/>
          </a:bodyPr>
          <a:lstStyle/>
          <a:p>
            <a:r>
              <a:rPr lang="fr-FR" sz="3800" dirty="0">
                <a:solidFill>
                  <a:srgbClr val="FFFFFF"/>
                </a:solidFill>
              </a:rPr>
              <a:t>Idée reçue n°2 </a:t>
            </a:r>
            <a:br>
              <a:rPr lang="fr-FR" sz="3800" dirty="0">
                <a:solidFill>
                  <a:srgbClr val="FFFFFF"/>
                </a:solidFill>
              </a:rPr>
            </a:br>
            <a:r>
              <a:rPr lang="fr-FR" sz="38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397A968-962F-1A01-9678-F5B4D7173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9709" y="457200"/>
            <a:ext cx="7037591" cy="5941879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fr-FR" sz="2800" b="1" dirty="0"/>
              <a:t>Toutes données à caractère personnel diffusées sur les réseaux sociaux pourraient être librement réutilisées.</a:t>
            </a:r>
          </a:p>
          <a:p>
            <a:pPr algn="just"/>
            <a:endParaRPr lang="fr-FR" b="1" dirty="0"/>
          </a:p>
          <a:p>
            <a:pPr algn="just"/>
            <a:r>
              <a:rPr lang="fr-FR" b="1" u="sng" dirty="0"/>
              <a:t>Explications</a:t>
            </a:r>
          </a:p>
          <a:p>
            <a:pPr marL="812800" indent="-457200" algn="just">
              <a:buFont typeface="Symbol" panose="05050102010706020507" pitchFamily="18" charset="2"/>
              <a:buChar char="®"/>
            </a:pPr>
            <a:r>
              <a:rPr lang="fr-FR" b="1" u="sng" dirty="0"/>
              <a:t>Traitement : Finalité</a:t>
            </a:r>
          </a:p>
          <a:p>
            <a:pPr marL="1431925" indent="-457200" algn="just">
              <a:buFont typeface="Wingdings" panose="05000000000000000000" pitchFamily="2" charset="2"/>
              <a:buChar char="v"/>
            </a:pPr>
            <a:r>
              <a:rPr lang="fr-FR" dirty="0"/>
              <a:t>Raison spécifique pour laquelle les données sont traitées </a:t>
            </a:r>
          </a:p>
          <a:p>
            <a:pPr marL="1431925" indent="-457200" algn="just">
              <a:buFont typeface="Wingdings" panose="05000000000000000000" pitchFamily="2" charset="2"/>
              <a:buChar char="v"/>
            </a:pPr>
            <a:endParaRPr lang="fr-FR" dirty="0"/>
          </a:p>
          <a:p>
            <a:pPr marL="355600" indent="0" algn="just">
              <a:buNone/>
            </a:pPr>
            <a:r>
              <a:rPr lang="fr-FR" dirty="0">
                <a:sym typeface="Symbol" panose="05050102010706020507" pitchFamily="18" charset="2"/>
              </a:rPr>
              <a:t> </a:t>
            </a:r>
            <a:r>
              <a:rPr lang="fr-FR" b="1" u="sng" dirty="0"/>
              <a:t>Traitement : Durée</a:t>
            </a:r>
          </a:p>
          <a:p>
            <a:pPr marL="1431925" indent="-457200" algn="just">
              <a:buFont typeface="Wingdings" panose="05000000000000000000" pitchFamily="2" charset="2"/>
              <a:buChar char="v"/>
            </a:pPr>
            <a:r>
              <a:rPr lang="fr-FR" dirty="0"/>
              <a:t>Ne doit pas excéder celle nécessaire au regard de la finalité poursuivie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837B958-5648-6A53-722E-2EBB2E636236}"/>
              </a:ext>
            </a:extLst>
          </p:cNvPr>
          <p:cNvSpPr txBox="1"/>
          <p:nvPr/>
        </p:nvSpPr>
        <p:spPr>
          <a:xfrm>
            <a:off x="3437890" y="6472759"/>
            <a:ext cx="5316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Article 5, 1), b et e du RGPD/article 4, 2° et 5° de la LIL</a:t>
            </a:r>
          </a:p>
        </p:txBody>
      </p:sp>
      <p:sp>
        <p:nvSpPr>
          <p:cNvPr id="11" name="Zone de texte 9">
            <a:extLst>
              <a:ext uri="{FF2B5EF4-FFF2-40B4-BE49-F238E27FC236}">
                <a16:creationId xmlns:a16="http://schemas.microsoft.com/office/drawing/2014/main" id="{BC1A42B4-A88F-3D51-ECDC-CB7C2B692949}"/>
              </a:ext>
            </a:extLst>
          </p:cNvPr>
          <p:cNvSpPr txBox="1"/>
          <p:nvPr/>
        </p:nvSpPr>
        <p:spPr>
          <a:xfrm>
            <a:off x="9895841" y="6581178"/>
            <a:ext cx="2296160" cy="34794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effectLst/>
                <a:latin typeface="Univers Condensed Light" panose="020B0306020202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Claudia Eyschen (EI) – Tous droits réservés</a:t>
            </a:r>
            <a:endParaRPr lang="fr-FR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0228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D743E2B-8A43-F7C6-8977-5C51F8DEE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120" y="731519"/>
            <a:ext cx="3149705" cy="3237579"/>
          </a:xfrm>
        </p:spPr>
        <p:txBody>
          <a:bodyPr>
            <a:normAutofit/>
          </a:bodyPr>
          <a:lstStyle/>
          <a:p>
            <a:r>
              <a:rPr lang="fr-FR" sz="3800" dirty="0">
                <a:solidFill>
                  <a:srgbClr val="FFFFFF"/>
                </a:solidFill>
              </a:rPr>
              <a:t>Idée reçue n°2 </a:t>
            </a:r>
            <a:br>
              <a:rPr lang="fr-FR" sz="3800" dirty="0">
                <a:solidFill>
                  <a:srgbClr val="FFFFFF"/>
                </a:solidFill>
              </a:rPr>
            </a:br>
            <a:r>
              <a:rPr lang="fr-FR" sz="38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397A968-962F-1A01-9678-F5B4D7173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9709" y="686862"/>
            <a:ext cx="7037591" cy="5475129"/>
          </a:xfrm>
        </p:spPr>
        <p:txBody>
          <a:bodyPr anchor="ctr">
            <a:normAutofit fontScale="92500"/>
          </a:bodyPr>
          <a:lstStyle/>
          <a:p>
            <a:pPr marL="0" indent="0" algn="ctr">
              <a:buNone/>
            </a:pPr>
            <a:r>
              <a:rPr lang="fr-FR" sz="2400" b="1" dirty="0"/>
              <a:t>Toutes données à caractère personnel diffusées sur les réseaux sociaux pourraient être librement réutilisées.</a:t>
            </a:r>
          </a:p>
          <a:p>
            <a:pPr algn="just"/>
            <a:endParaRPr lang="fr-FR" sz="2400" b="1" dirty="0"/>
          </a:p>
          <a:p>
            <a:pPr marL="0" indent="0" algn="ctr">
              <a:buNone/>
            </a:pPr>
            <a:endParaRPr lang="fr-FR" sz="2600" b="1" dirty="0"/>
          </a:p>
          <a:p>
            <a:r>
              <a:rPr lang="fr-FR" sz="2600" i="1" dirty="0"/>
              <a:t>Explications</a:t>
            </a:r>
          </a:p>
          <a:p>
            <a:pPr algn="just"/>
            <a:r>
              <a:rPr lang="fr-FR" sz="2600" b="1" u="sng" dirty="0"/>
              <a:t>Focus</a:t>
            </a:r>
          </a:p>
          <a:p>
            <a:pPr marL="812800" indent="-457200" algn="just">
              <a:buFont typeface="Symbol" panose="05050102010706020507" pitchFamily="18" charset="2"/>
              <a:buChar char="®"/>
            </a:pPr>
            <a:r>
              <a:rPr lang="fr-FR" sz="2600" b="1" u="sng" dirty="0">
                <a:sym typeface="Symbol" panose="05050102010706020507" pitchFamily="18" charset="2"/>
              </a:rPr>
              <a:t>La prospection par courrier électronique en </a:t>
            </a:r>
            <a:r>
              <a:rPr lang="fr-FR" sz="2600" b="1" u="sng" dirty="0" err="1">
                <a:sym typeface="Symbol" panose="05050102010706020507" pitchFamily="18" charset="2"/>
              </a:rPr>
              <a:t>BtoB</a:t>
            </a:r>
            <a:r>
              <a:rPr lang="fr-FR" sz="2600" b="1" dirty="0">
                <a:sym typeface="Symbol" panose="05050102010706020507" pitchFamily="18" charset="2"/>
              </a:rPr>
              <a:t> : </a:t>
            </a:r>
            <a:r>
              <a:rPr lang="fr-FR" sz="2600" b="1" u="sng" dirty="0">
                <a:sym typeface="Symbol" panose="05050102010706020507" pitchFamily="18" charset="2"/>
              </a:rPr>
              <a:t>la position de la CNIL</a:t>
            </a:r>
          </a:p>
          <a:p>
            <a:pPr marL="1524000" indent="-457200" algn="just">
              <a:buFont typeface="Wingdings" panose="05000000000000000000" pitchFamily="2" charset="2"/>
              <a:buChar char="v"/>
            </a:pPr>
            <a:r>
              <a:rPr lang="fr-FR" sz="2600" dirty="0">
                <a:sym typeface="Symbol" panose="05050102010706020507" pitchFamily="18" charset="2"/>
              </a:rPr>
              <a:t>Information</a:t>
            </a:r>
          </a:p>
          <a:p>
            <a:pPr marL="1524000" indent="-457200" algn="just">
              <a:buFont typeface="Wingdings" panose="05000000000000000000" pitchFamily="2" charset="2"/>
              <a:buChar char="v"/>
            </a:pPr>
            <a:r>
              <a:rPr lang="fr-FR" sz="2600" dirty="0">
                <a:sym typeface="Symbol" panose="05050102010706020507" pitchFamily="18" charset="2"/>
              </a:rPr>
              <a:t>Prospection en rapport avec la profession de la personne prospectée</a:t>
            </a:r>
          </a:p>
          <a:p>
            <a:pPr marL="1524000" indent="-457200" algn="just">
              <a:buFont typeface="Wingdings" panose="05000000000000000000" pitchFamily="2" charset="2"/>
              <a:buChar char="v"/>
            </a:pPr>
            <a:r>
              <a:rPr lang="fr-FR" sz="2600" dirty="0">
                <a:sym typeface="Symbol" panose="05050102010706020507" pitchFamily="18" charset="2"/>
              </a:rPr>
              <a:t>Opposition</a:t>
            </a:r>
          </a:p>
          <a:p>
            <a:pPr algn="just"/>
            <a:r>
              <a:rPr lang="fr-FR" sz="2600" i="1" dirty="0"/>
              <a:t>Outil</a:t>
            </a:r>
            <a:endParaRPr lang="fr-FR" sz="2600" b="1" dirty="0"/>
          </a:p>
        </p:txBody>
      </p:sp>
      <p:sp>
        <p:nvSpPr>
          <p:cNvPr id="9" name="Zone de texte 9">
            <a:extLst>
              <a:ext uri="{FF2B5EF4-FFF2-40B4-BE49-F238E27FC236}">
                <a16:creationId xmlns:a16="http://schemas.microsoft.com/office/drawing/2014/main" id="{B36127B1-792B-7D0C-89E8-71DB1E366119}"/>
              </a:ext>
            </a:extLst>
          </p:cNvPr>
          <p:cNvSpPr txBox="1"/>
          <p:nvPr/>
        </p:nvSpPr>
        <p:spPr>
          <a:xfrm>
            <a:off x="9895841" y="6581178"/>
            <a:ext cx="2296160" cy="34794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effectLst/>
                <a:latin typeface="Univers Condensed Light" panose="020B0306020202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Claudia Eyschen (EI) – Tous droits réservés</a:t>
            </a:r>
            <a:endParaRPr lang="fr-FR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1402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D743E2B-8A43-F7C6-8977-5C51F8DEE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120" y="731519"/>
            <a:ext cx="3149705" cy="3237579"/>
          </a:xfrm>
        </p:spPr>
        <p:txBody>
          <a:bodyPr>
            <a:normAutofit/>
          </a:bodyPr>
          <a:lstStyle/>
          <a:p>
            <a:r>
              <a:rPr lang="fr-FR" sz="3800" dirty="0">
                <a:solidFill>
                  <a:srgbClr val="FFFFFF"/>
                </a:solidFill>
              </a:rPr>
              <a:t>Idée reçue n°2 </a:t>
            </a:r>
            <a:br>
              <a:rPr lang="fr-FR" sz="3800" dirty="0">
                <a:solidFill>
                  <a:srgbClr val="FFFFFF"/>
                </a:solidFill>
              </a:rPr>
            </a:br>
            <a:r>
              <a:rPr lang="fr-FR" sz="38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397A968-962F-1A01-9678-F5B4D7173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9709" y="686862"/>
            <a:ext cx="7037591" cy="5475129"/>
          </a:xfrm>
        </p:spPr>
        <p:txBody>
          <a:bodyPr anchor="ctr">
            <a:normAutofit lnSpcReduction="10000"/>
          </a:bodyPr>
          <a:lstStyle/>
          <a:p>
            <a:pPr marL="0" indent="0" algn="ctr">
              <a:buNone/>
            </a:pPr>
            <a:r>
              <a:rPr lang="fr-FR" sz="2400" b="1" dirty="0"/>
              <a:t>Toutes données à caractère personnel diffusées sur les réseaux sociaux pourraient être librement réutilisées.</a:t>
            </a:r>
          </a:p>
          <a:p>
            <a:pPr algn="just"/>
            <a:endParaRPr lang="fr-FR" sz="2400" b="1" dirty="0"/>
          </a:p>
          <a:p>
            <a:pPr marL="0" indent="0" algn="ctr">
              <a:buNone/>
            </a:pPr>
            <a:endParaRPr lang="fr-FR" sz="2600" b="1" dirty="0"/>
          </a:p>
          <a:p>
            <a:pPr marL="0" indent="0" algn="ctr">
              <a:buNone/>
            </a:pPr>
            <a:endParaRPr lang="fr-FR" sz="2600" b="1" dirty="0"/>
          </a:p>
          <a:p>
            <a:pPr algn="just"/>
            <a:r>
              <a:rPr lang="fr-FR" sz="2600" b="1" u="sng" dirty="0"/>
              <a:t>Focus</a:t>
            </a:r>
          </a:p>
          <a:p>
            <a:pPr marL="812800" indent="-457200" algn="just">
              <a:buFont typeface="Symbol" panose="05050102010706020507" pitchFamily="18" charset="2"/>
              <a:buChar char="®"/>
            </a:pPr>
            <a:r>
              <a:rPr lang="fr-FR" sz="2600" b="1" u="sng" dirty="0">
                <a:sym typeface="Symbol" panose="05050102010706020507" pitchFamily="18" charset="2"/>
              </a:rPr>
              <a:t>La prospection par courrier électronique en </a:t>
            </a:r>
            <a:r>
              <a:rPr lang="fr-FR" sz="2600" b="1" u="sng" dirty="0" err="1">
                <a:sym typeface="Symbol" panose="05050102010706020507" pitchFamily="18" charset="2"/>
              </a:rPr>
              <a:t>BtoB</a:t>
            </a:r>
            <a:r>
              <a:rPr lang="fr-FR" sz="2600" b="1" dirty="0">
                <a:sym typeface="Symbol" panose="05050102010706020507" pitchFamily="18" charset="2"/>
              </a:rPr>
              <a:t> : </a:t>
            </a:r>
            <a:r>
              <a:rPr lang="fr-FR" sz="2600" b="1" u="sng" dirty="0">
                <a:sym typeface="Symbol" panose="05050102010706020507" pitchFamily="18" charset="2"/>
              </a:rPr>
              <a:t>Information</a:t>
            </a:r>
          </a:p>
          <a:p>
            <a:pPr marL="1076325" algn="just">
              <a:buFont typeface="Wingdings" panose="05000000000000000000" pitchFamily="2" charset="2"/>
              <a:buChar char="v"/>
            </a:pPr>
            <a:r>
              <a:rPr lang="fr-FR" sz="2600" dirty="0"/>
              <a:t> Sur la finalité du traitement : utilisation des données à caractère personnel à des fins de prospection par voie électronique</a:t>
            </a:r>
          </a:p>
          <a:p>
            <a:pPr marL="1076325" algn="just">
              <a:buFont typeface="Wingdings" panose="05000000000000000000" pitchFamily="2" charset="2"/>
              <a:buChar char="v"/>
            </a:pPr>
            <a:r>
              <a:rPr lang="fr-FR" sz="2600" dirty="0"/>
              <a:t> Sur le droit d’opposition</a:t>
            </a:r>
          </a:p>
          <a:p>
            <a:endParaRPr lang="fr-FR" sz="2600" b="1" dirty="0"/>
          </a:p>
        </p:txBody>
      </p:sp>
      <p:sp>
        <p:nvSpPr>
          <p:cNvPr id="9" name="Zone de texte 9">
            <a:extLst>
              <a:ext uri="{FF2B5EF4-FFF2-40B4-BE49-F238E27FC236}">
                <a16:creationId xmlns:a16="http://schemas.microsoft.com/office/drawing/2014/main" id="{B36127B1-792B-7D0C-89E8-71DB1E366119}"/>
              </a:ext>
            </a:extLst>
          </p:cNvPr>
          <p:cNvSpPr txBox="1"/>
          <p:nvPr/>
        </p:nvSpPr>
        <p:spPr>
          <a:xfrm>
            <a:off x="9895841" y="6581178"/>
            <a:ext cx="2296160" cy="34794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effectLst/>
                <a:latin typeface="Univers Condensed Light" panose="020B0306020202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Claudia Eyschen (EI) – Tous droits réservés</a:t>
            </a:r>
            <a:endParaRPr lang="fr-FR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402F00C-19E9-E166-1581-C1592AA98273}"/>
              </a:ext>
            </a:extLst>
          </p:cNvPr>
          <p:cNvSpPr txBox="1"/>
          <p:nvPr/>
        </p:nvSpPr>
        <p:spPr>
          <a:xfrm>
            <a:off x="3042285" y="6445455"/>
            <a:ext cx="6107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Articles 13 et 14, 1), c, et 21 du RGPD/articles 48 et 56 de la LIL</a:t>
            </a:r>
          </a:p>
        </p:txBody>
      </p:sp>
    </p:spTree>
    <p:extLst>
      <p:ext uri="{BB962C8B-B14F-4D97-AF65-F5344CB8AC3E}">
        <p14:creationId xmlns:p14="http://schemas.microsoft.com/office/powerpoint/2010/main" val="1359833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D743E2B-8A43-F7C6-8977-5C51F8DEE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31519"/>
            <a:ext cx="2845191" cy="3237579"/>
          </a:xfrm>
        </p:spPr>
        <p:txBody>
          <a:bodyPr>
            <a:normAutofit/>
          </a:bodyPr>
          <a:lstStyle/>
          <a:p>
            <a:r>
              <a:rPr lang="fr-FR" sz="3800" dirty="0">
                <a:solidFill>
                  <a:srgbClr val="FFFFFF"/>
                </a:solidFill>
              </a:rPr>
              <a:t>Introduction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397A968-962F-1A01-9678-F5B4D7173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9709" y="686862"/>
            <a:ext cx="7037591" cy="5475129"/>
          </a:xfrm>
        </p:spPr>
        <p:txBody>
          <a:bodyPr anchor="ctr">
            <a:normAutofit/>
          </a:bodyPr>
          <a:lstStyle/>
          <a:p>
            <a:r>
              <a:rPr lang="fr-FR" sz="2600" b="1" dirty="0"/>
              <a:t>Sujet d’actualité</a:t>
            </a:r>
          </a:p>
          <a:p>
            <a:endParaRPr lang="fr-FR" sz="2600" b="1" dirty="0"/>
          </a:p>
          <a:p>
            <a:r>
              <a:rPr lang="fr-FR" sz="2600" b="1" dirty="0"/>
              <a:t>Observations liminaires</a:t>
            </a:r>
          </a:p>
          <a:p>
            <a:endParaRPr lang="fr-FR" sz="2600" dirty="0"/>
          </a:p>
        </p:txBody>
      </p:sp>
      <p:sp>
        <p:nvSpPr>
          <p:cNvPr id="9" name="Zone de texte 9">
            <a:extLst>
              <a:ext uri="{FF2B5EF4-FFF2-40B4-BE49-F238E27FC236}">
                <a16:creationId xmlns:a16="http://schemas.microsoft.com/office/drawing/2014/main" id="{B835112F-4280-8414-A02B-F0036C5ED7D5}"/>
              </a:ext>
            </a:extLst>
          </p:cNvPr>
          <p:cNvSpPr txBox="1"/>
          <p:nvPr/>
        </p:nvSpPr>
        <p:spPr>
          <a:xfrm>
            <a:off x="9895841" y="6581178"/>
            <a:ext cx="2296160" cy="34794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effectLst/>
                <a:latin typeface="Univers Condensed Light" panose="020B0306020202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Claudia Eyschen (EI) – Tous droits réservés</a:t>
            </a:r>
            <a:endParaRPr lang="fr-FR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0430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D743E2B-8A43-F7C6-8977-5C51F8DEE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120" y="731519"/>
            <a:ext cx="3149705" cy="3237579"/>
          </a:xfrm>
        </p:spPr>
        <p:txBody>
          <a:bodyPr>
            <a:normAutofit/>
          </a:bodyPr>
          <a:lstStyle/>
          <a:p>
            <a:r>
              <a:rPr lang="fr-FR" sz="3800" dirty="0">
                <a:solidFill>
                  <a:srgbClr val="FFFFFF"/>
                </a:solidFill>
              </a:rPr>
              <a:t>Idée reçue n°2 </a:t>
            </a:r>
            <a:br>
              <a:rPr lang="fr-FR" sz="3800" dirty="0">
                <a:solidFill>
                  <a:srgbClr val="FFFFFF"/>
                </a:solidFill>
              </a:rPr>
            </a:br>
            <a:r>
              <a:rPr lang="fr-FR" sz="38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397A968-962F-1A01-9678-F5B4D7173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9709" y="686862"/>
            <a:ext cx="7037591" cy="5475129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fr-FR" sz="2400" b="1" dirty="0"/>
              <a:t>Toutes données à caractère personnel diffusées sur les réseaux sociaux pourraient être librement réutilisées.</a:t>
            </a:r>
          </a:p>
          <a:p>
            <a:pPr algn="just"/>
            <a:endParaRPr lang="fr-FR" sz="2400" b="1" dirty="0"/>
          </a:p>
          <a:p>
            <a:pPr marL="0" indent="0" algn="ctr">
              <a:buNone/>
            </a:pPr>
            <a:endParaRPr lang="fr-FR" sz="2600" b="1" dirty="0"/>
          </a:p>
          <a:p>
            <a:pPr marL="0" indent="0" algn="ctr">
              <a:buNone/>
            </a:pPr>
            <a:endParaRPr lang="fr-FR" sz="2600" b="1" dirty="0"/>
          </a:p>
          <a:p>
            <a:pPr algn="just"/>
            <a:r>
              <a:rPr lang="fr-FR" sz="2600" b="1" u="sng" dirty="0"/>
              <a:t>Focus</a:t>
            </a:r>
          </a:p>
          <a:p>
            <a:pPr marL="812800" indent="-457200" algn="just">
              <a:buFont typeface="Symbol" panose="05050102010706020507" pitchFamily="18" charset="2"/>
              <a:buChar char="®"/>
            </a:pPr>
            <a:r>
              <a:rPr lang="fr-FR" sz="2600" b="1" u="sng" dirty="0">
                <a:sym typeface="Symbol" panose="05050102010706020507" pitchFamily="18" charset="2"/>
              </a:rPr>
              <a:t>La prospection par courrier électronique en </a:t>
            </a:r>
            <a:r>
              <a:rPr lang="fr-FR" sz="2600" b="1" u="sng" dirty="0" err="1">
                <a:sym typeface="Symbol" panose="05050102010706020507" pitchFamily="18" charset="2"/>
              </a:rPr>
              <a:t>BtoB</a:t>
            </a:r>
            <a:r>
              <a:rPr lang="fr-FR" sz="2600" b="1" dirty="0">
                <a:sym typeface="Symbol" panose="05050102010706020507" pitchFamily="18" charset="2"/>
              </a:rPr>
              <a:t> : </a:t>
            </a:r>
            <a:r>
              <a:rPr lang="fr-FR" sz="2600" b="1" u="sng" dirty="0">
                <a:sym typeface="Symbol" panose="05050102010706020507" pitchFamily="18" charset="2"/>
              </a:rPr>
              <a:t>Prospection en rapport avec la profession de la personne prospectée</a:t>
            </a:r>
          </a:p>
          <a:p>
            <a:pPr marL="1168400" indent="-457200" algn="just">
              <a:buFont typeface="Wingdings" panose="05000000000000000000" pitchFamily="2" charset="2"/>
              <a:buChar char="v"/>
            </a:pPr>
            <a:r>
              <a:rPr lang="fr-FR" sz="2600" dirty="0">
                <a:sym typeface="Symbol" panose="05050102010706020507" pitchFamily="18" charset="2"/>
              </a:rPr>
              <a:t>Exemple</a:t>
            </a:r>
          </a:p>
          <a:p>
            <a:pPr marL="1168400" indent="-457200" algn="just">
              <a:buFont typeface="Wingdings" panose="05000000000000000000" pitchFamily="2" charset="2"/>
              <a:buChar char="v"/>
            </a:pPr>
            <a:r>
              <a:rPr lang="fr-FR" sz="2600" dirty="0">
                <a:sym typeface="Symbol" panose="05050102010706020507" pitchFamily="18" charset="2"/>
              </a:rPr>
              <a:t>Sanction</a:t>
            </a:r>
            <a:endParaRPr lang="fr-FR" sz="2600" i="1" dirty="0"/>
          </a:p>
          <a:p>
            <a:endParaRPr lang="fr-FR" sz="2600" b="1" dirty="0"/>
          </a:p>
        </p:txBody>
      </p:sp>
      <p:sp>
        <p:nvSpPr>
          <p:cNvPr id="9" name="Zone de texte 9">
            <a:extLst>
              <a:ext uri="{FF2B5EF4-FFF2-40B4-BE49-F238E27FC236}">
                <a16:creationId xmlns:a16="http://schemas.microsoft.com/office/drawing/2014/main" id="{B36127B1-792B-7D0C-89E8-71DB1E366119}"/>
              </a:ext>
            </a:extLst>
          </p:cNvPr>
          <p:cNvSpPr txBox="1"/>
          <p:nvPr/>
        </p:nvSpPr>
        <p:spPr>
          <a:xfrm>
            <a:off x="9895841" y="6581178"/>
            <a:ext cx="2296160" cy="34794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effectLst/>
                <a:latin typeface="Univers Condensed Light" panose="020B0306020202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Claudia Eyschen (EI) – Tous droits réservés</a:t>
            </a:r>
            <a:endParaRPr lang="fr-FR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5230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D743E2B-8A43-F7C6-8977-5C51F8DEE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120" y="731519"/>
            <a:ext cx="3149705" cy="3237579"/>
          </a:xfrm>
        </p:spPr>
        <p:txBody>
          <a:bodyPr>
            <a:normAutofit/>
          </a:bodyPr>
          <a:lstStyle/>
          <a:p>
            <a:r>
              <a:rPr lang="fr-FR" sz="3800" dirty="0">
                <a:solidFill>
                  <a:srgbClr val="FFFFFF"/>
                </a:solidFill>
              </a:rPr>
              <a:t>Idée reçue n°2 </a:t>
            </a:r>
            <a:br>
              <a:rPr lang="fr-FR" sz="3800" dirty="0">
                <a:solidFill>
                  <a:srgbClr val="FFFFFF"/>
                </a:solidFill>
              </a:rPr>
            </a:br>
            <a:r>
              <a:rPr lang="fr-FR" sz="38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397A968-962F-1A01-9678-F5B4D7173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9709" y="686862"/>
            <a:ext cx="7037591" cy="5475129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fr-FR" sz="2400" b="1" dirty="0"/>
              <a:t>Toutes données à caractère personnel diffusées sur les réseaux sociaux pourraient être librement réutilisées.</a:t>
            </a:r>
          </a:p>
          <a:p>
            <a:pPr algn="just"/>
            <a:endParaRPr lang="fr-FR" sz="2400" b="1" dirty="0"/>
          </a:p>
          <a:p>
            <a:pPr marL="0" indent="0" algn="ctr">
              <a:buNone/>
            </a:pPr>
            <a:endParaRPr lang="fr-FR" sz="2600" b="1" dirty="0"/>
          </a:p>
          <a:p>
            <a:pPr marL="0" indent="0" algn="ctr">
              <a:buNone/>
            </a:pPr>
            <a:endParaRPr lang="fr-FR" sz="2600" b="1" dirty="0"/>
          </a:p>
          <a:p>
            <a:pPr algn="just"/>
            <a:r>
              <a:rPr lang="fr-FR" sz="2600" b="1" u="sng" dirty="0"/>
              <a:t>Focus</a:t>
            </a:r>
          </a:p>
          <a:p>
            <a:pPr marL="812800" indent="-457200" algn="just">
              <a:buFont typeface="Symbol" panose="05050102010706020507" pitchFamily="18" charset="2"/>
              <a:buChar char="®"/>
            </a:pPr>
            <a:r>
              <a:rPr lang="fr-FR" sz="2600" b="1" u="sng" dirty="0">
                <a:sym typeface="Symbol" panose="05050102010706020507" pitchFamily="18" charset="2"/>
              </a:rPr>
              <a:t>La prospection par courrier électronique en </a:t>
            </a:r>
            <a:r>
              <a:rPr lang="fr-FR" sz="2600" b="1" u="sng" dirty="0" err="1">
                <a:sym typeface="Symbol" panose="05050102010706020507" pitchFamily="18" charset="2"/>
              </a:rPr>
              <a:t>BtoB</a:t>
            </a:r>
            <a:r>
              <a:rPr lang="fr-FR" sz="2600" b="1" dirty="0">
                <a:sym typeface="Symbol" panose="05050102010706020507" pitchFamily="18" charset="2"/>
              </a:rPr>
              <a:t> : </a:t>
            </a:r>
            <a:r>
              <a:rPr lang="fr-FR" sz="2600" b="1" u="sng" dirty="0">
                <a:sym typeface="Symbol" panose="05050102010706020507" pitchFamily="18" charset="2"/>
              </a:rPr>
              <a:t>Opposition</a:t>
            </a:r>
          </a:p>
          <a:p>
            <a:pPr marL="1260475" algn="just">
              <a:buFont typeface="Wingdings" panose="05000000000000000000" pitchFamily="2" charset="2"/>
              <a:buChar char="v"/>
            </a:pPr>
            <a:r>
              <a:rPr lang="fr-FR" sz="2600" dirty="0"/>
              <a:t> Droit d’opposition</a:t>
            </a:r>
          </a:p>
          <a:p>
            <a:pPr marL="1260475" algn="just">
              <a:buFont typeface="Wingdings" panose="05000000000000000000" pitchFamily="2" charset="2"/>
              <a:buChar char="v"/>
            </a:pPr>
            <a:r>
              <a:rPr lang="fr-FR" sz="2600" dirty="0"/>
              <a:t> Sanction</a:t>
            </a:r>
          </a:p>
          <a:p>
            <a:endParaRPr lang="fr-FR" sz="2600" b="1" dirty="0"/>
          </a:p>
        </p:txBody>
      </p:sp>
      <p:sp>
        <p:nvSpPr>
          <p:cNvPr id="9" name="Zone de texte 9">
            <a:extLst>
              <a:ext uri="{FF2B5EF4-FFF2-40B4-BE49-F238E27FC236}">
                <a16:creationId xmlns:a16="http://schemas.microsoft.com/office/drawing/2014/main" id="{B36127B1-792B-7D0C-89E8-71DB1E366119}"/>
              </a:ext>
            </a:extLst>
          </p:cNvPr>
          <p:cNvSpPr txBox="1"/>
          <p:nvPr/>
        </p:nvSpPr>
        <p:spPr>
          <a:xfrm>
            <a:off x="9895841" y="6581178"/>
            <a:ext cx="2296160" cy="34794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effectLst/>
                <a:latin typeface="Univers Condensed Light" panose="020B0306020202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Claudia Eyschen (EI) – Tous droits réservés</a:t>
            </a:r>
            <a:endParaRPr lang="fr-FR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BFC2C91-51D1-8AB6-A849-D48E74218026}"/>
              </a:ext>
            </a:extLst>
          </p:cNvPr>
          <p:cNvSpPr txBox="1"/>
          <p:nvPr/>
        </p:nvSpPr>
        <p:spPr>
          <a:xfrm>
            <a:off x="4048760" y="6454941"/>
            <a:ext cx="4094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Article 21, 2) du RGPD/article 56 de la LIL</a:t>
            </a:r>
          </a:p>
        </p:txBody>
      </p:sp>
    </p:spTree>
    <p:extLst>
      <p:ext uri="{BB962C8B-B14F-4D97-AF65-F5344CB8AC3E}">
        <p14:creationId xmlns:p14="http://schemas.microsoft.com/office/powerpoint/2010/main" val="16863991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D743E2B-8A43-F7C6-8977-5C51F8DEE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120" y="731519"/>
            <a:ext cx="3149705" cy="3237579"/>
          </a:xfrm>
        </p:spPr>
        <p:txBody>
          <a:bodyPr>
            <a:normAutofit/>
          </a:bodyPr>
          <a:lstStyle/>
          <a:p>
            <a:r>
              <a:rPr lang="fr-FR" sz="3800" dirty="0">
                <a:solidFill>
                  <a:srgbClr val="FFFFFF"/>
                </a:solidFill>
              </a:rPr>
              <a:t>Idée reçue n°2 </a:t>
            </a:r>
            <a:br>
              <a:rPr lang="fr-FR" sz="3800" dirty="0">
                <a:solidFill>
                  <a:srgbClr val="FFFFFF"/>
                </a:solidFill>
              </a:rPr>
            </a:br>
            <a:r>
              <a:rPr lang="fr-FR" sz="38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397A968-962F-1A01-9678-F5B4D7173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9709" y="686862"/>
            <a:ext cx="7037591" cy="5475129"/>
          </a:xfrm>
        </p:spPr>
        <p:txBody>
          <a:bodyPr anchor="ctr">
            <a:normAutofit fontScale="92500" lnSpcReduction="20000"/>
          </a:bodyPr>
          <a:lstStyle/>
          <a:p>
            <a:pPr marL="0" indent="0" algn="ctr">
              <a:buNone/>
            </a:pPr>
            <a:r>
              <a:rPr lang="fr-FR" sz="2400" b="1" dirty="0"/>
              <a:t>Toutes données à caractère personnel diffusées sur les réseaux sociaux pourraient être librement réutilisées.</a:t>
            </a:r>
          </a:p>
          <a:p>
            <a:pPr algn="just"/>
            <a:endParaRPr lang="fr-FR" sz="2400" b="1" dirty="0"/>
          </a:p>
          <a:p>
            <a:pPr marL="0" indent="0" algn="ctr">
              <a:buNone/>
            </a:pPr>
            <a:endParaRPr lang="fr-FR" sz="2600" b="1" dirty="0"/>
          </a:p>
          <a:p>
            <a:pPr marL="0" indent="0" algn="ctr">
              <a:buNone/>
            </a:pPr>
            <a:endParaRPr lang="fr-FR" sz="2600" b="1" dirty="0"/>
          </a:p>
          <a:p>
            <a:pPr algn="just"/>
            <a:r>
              <a:rPr lang="fr-FR" sz="2600" b="1" u="sng" dirty="0"/>
              <a:t>Focus</a:t>
            </a:r>
          </a:p>
          <a:p>
            <a:pPr marL="812800" indent="-457200" algn="just">
              <a:buFont typeface="Symbol" panose="05050102010706020507" pitchFamily="18" charset="2"/>
              <a:buChar char="®"/>
            </a:pPr>
            <a:r>
              <a:rPr lang="fr-FR" sz="2600" b="1" u="sng" dirty="0">
                <a:sym typeface="Symbol" panose="05050102010706020507" pitchFamily="18" charset="2"/>
              </a:rPr>
              <a:t>La prospection </a:t>
            </a:r>
            <a:r>
              <a:rPr lang="fr-FR" sz="2600" b="1" i="1" u="sng" dirty="0">
                <a:sym typeface="Symbol" panose="05050102010706020507" pitchFamily="18" charset="2"/>
              </a:rPr>
              <a:t>via</a:t>
            </a:r>
            <a:r>
              <a:rPr lang="fr-FR" sz="2600" b="1" u="sng" dirty="0">
                <a:sym typeface="Symbol" panose="05050102010706020507" pitchFamily="18" charset="2"/>
              </a:rPr>
              <a:t> les RS en </a:t>
            </a:r>
            <a:r>
              <a:rPr lang="fr-FR" sz="2600" b="1" u="sng" dirty="0" err="1">
                <a:sym typeface="Symbol" panose="05050102010706020507" pitchFamily="18" charset="2"/>
              </a:rPr>
              <a:t>BtoB</a:t>
            </a:r>
            <a:r>
              <a:rPr lang="fr-FR" sz="2600" b="1" dirty="0">
                <a:sym typeface="Symbol" panose="05050102010706020507" pitchFamily="18" charset="2"/>
              </a:rPr>
              <a:t> : </a:t>
            </a:r>
            <a:r>
              <a:rPr lang="fr-FR" sz="2600" b="1" u="sng" dirty="0">
                <a:sym typeface="Symbol" panose="05050102010706020507" pitchFamily="18" charset="2"/>
              </a:rPr>
              <a:t>LinkedIn</a:t>
            </a:r>
          </a:p>
          <a:p>
            <a:pPr marL="1260475" indent="-457200" algn="just">
              <a:buFont typeface="Wingdings" panose="05000000000000000000" pitchFamily="2" charset="2"/>
              <a:buChar char="v"/>
            </a:pPr>
            <a:r>
              <a:rPr lang="fr-FR" sz="2600" b="1" u="sng" dirty="0">
                <a:sym typeface="Symbol" panose="05050102010706020507" pitchFamily="18" charset="2"/>
              </a:rPr>
              <a:t>Principe</a:t>
            </a:r>
          </a:p>
          <a:p>
            <a:pPr marL="1260475" indent="-457200" algn="just">
              <a:buFont typeface="Wingdings" panose="05000000000000000000" pitchFamily="2" charset="2"/>
              <a:buChar char="v"/>
            </a:pPr>
            <a:r>
              <a:rPr lang="fr-FR" sz="2600" b="1" u="sng" dirty="0">
                <a:sym typeface="Symbol" panose="05050102010706020507" pitchFamily="18" charset="2"/>
              </a:rPr>
              <a:t>CGU LinkedIn au 01/02/2022 </a:t>
            </a:r>
          </a:p>
          <a:p>
            <a:pPr marL="1076325" indent="0" algn="just">
              <a:buNone/>
            </a:pPr>
            <a:r>
              <a:rPr lang="fr-FR" sz="2600" dirty="0">
                <a:sym typeface="Symbol" panose="05050102010706020507" pitchFamily="18" charset="2"/>
              </a:rPr>
              <a:t>« </a:t>
            </a:r>
            <a:r>
              <a:rPr lang="fr-FR" sz="2600" i="1" dirty="0">
                <a:sym typeface="Symbol" panose="05050102010706020507" pitchFamily="18" charset="2"/>
              </a:rPr>
              <a:t>8.2. À ne pas faire</a:t>
            </a:r>
          </a:p>
          <a:p>
            <a:pPr marL="1076325" indent="0" algn="just">
              <a:buNone/>
            </a:pPr>
            <a:r>
              <a:rPr lang="fr-FR" sz="2600" b="1" i="1" dirty="0">
                <a:sym typeface="Symbol" panose="05050102010706020507" pitchFamily="18" charset="2"/>
              </a:rPr>
              <a:t>Vous vous engagez à ne pas </a:t>
            </a:r>
            <a:r>
              <a:rPr lang="fr-FR" sz="2600" i="1" dirty="0">
                <a:sym typeface="Symbol" panose="05050102010706020507" pitchFamily="18" charset="2"/>
              </a:rPr>
              <a:t>: (…)</a:t>
            </a:r>
          </a:p>
          <a:p>
            <a:pPr marL="1076325" indent="0" algn="just">
              <a:buNone/>
            </a:pPr>
            <a:r>
              <a:rPr lang="fr-FR" sz="2600" i="1" dirty="0">
                <a:sym typeface="Symbol" panose="05050102010706020507" pitchFamily="18" charset="2"/>
              </a:rPr>
              <a:t>13. </a:t>
            </a:r>
            <a:r>
              <a:rPr lang="fr-FR" sz="2600" b="1" i="1" dirty="0">
                <a:sym typeface="Symbol" panose="05050102010706020507" pitchFamily="18" charset="2"/>
              </a:rPr>
              <a:t>utiliser des bots informatiques ou d’autres méthodes automatisées afin</a:t>
            </a:r>
            <a:r>
              <a:rPr lang="fr-FR" sz="2600" i="1" dirty="0">
                <a:sym typeface="Symbol" panose="05050102010706020507" pitchFamily="18" charset="2"/>
              </a:rPr>
              <a:t> d’accéder aux Services, ajouter ou télécharger des contacts, </a:t>
            </a:r>
            <a:r>
              <a:rPr lang="fr-FR" sz="2600" b="1" i="1" dirty="0">
                <a:sym typeface="Symbol" panose="05050102010706020507" pitchFamily="18" charset="2"/>
              </a:rPr>
              <a:t>envoyer</a:t>
            </a:r>
            <a:r>
              <a:rPr lang="fr-FR" sz="2600" i="1" dirty="0">
                <a:sym typeface="Symbol" panose="05050102010706020507" pitchFamily="18" charset="2"/>
              </a:rPr>
              <a:t> ou rediriger </a:t>
            </a:r>
            <a:r>
              <a:rPr lang="fr-FR" sz="2600" b="1" i="1" dirty="0">
                <a:sym typeface="Symbol" panose="05050102010706020507" pitchFamily="18" charset="2"/>
              </a:rPr>
              <a:t>des messages </a:t>
            </a:r>
            <a:r>
              <a:rPr lang="fr-FR" sz="2600" dirty="0">
                <a:sym typeface="Symbol" panose="05050102010706020507" pitchFamily="18" charset="2"/>
              </a:rPr>
              <a:t>»</a:t>
            </a:r>
            <a:endParaRPr lang="fr-FR" sz="2600" b="1" dirty="0"/>
          </a:p>
        </p:txBody>
      </p:sp>
      <p:sp>
        <p:nvSpPr>
          <p:cNvPr id="9" name="Zone de texte 9">
            <a:extLst>
              <a:ext uri="{FF2B5EF4-FFF2-40B4-BE49-F238E27FC236}">
                <a16:creationId xmlns:a16="http://schemas.microsoft.com/office/drawing/2014/main" id="{B36127B1-792B-7D0C-89E8-71DB1E366119}"/>
              </a:ext>
            </a:extLst>
          </p:cNvPr>
          <p:cNvSpPr txBox="1"/>
          <p:nvPr/>
        </p:nvSpPr>
        <p:spPr>
          <a:xfrm>
            <a:off x="9895841" y="6581178"/>
            <a:ext cx="2296160" cy="34794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effectLst/>
                <a:latin typeface="Univers Condensed Light" panose="020B0306020202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Claudia Eyschen (EI) – Tous droits réservés</a:t>
            </a:r>
            <a:endParaRPr lang="fr-FR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816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D743E2B-8A43-F7C6-8977-5C51F8DEE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120" y="731519"/>
            <a:ext cx="3149705" cy="3237579"/>
          </a:xfrm>
        </p:spPr>
        <p:txBody>
          <a:bodyPr>
            <a:normAutofit/>
          </a:bodyPr>
          <a:lstStyle/>
          <a:p>
            <a:r>
              <a:rPr lang="fr-FR" sz="3800" dirty="0">
                <a:solidFill>
                  <a:srgbClr val="FFFFFF"/>
                </a:solidFill>
              </a:rPr>
              <a:t>Idée reçue n°2 </a:t>
            </a:r>
            <a:br>
              <a:rPr lang="fr-FR" sz="3800" dirty="0">
                <a:solidFill>
                  <a:srgbClr val="FFFFFF"/>
                </a:solidFill>
              </a:rPr>
            </a:br>
            <a:r>
              <a:rPr lang="fr-FR" sz="38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397A968-962F-1A01-9678-F5B4D7173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9709" y="686862"/>
            <a:ext cx="7037591" cy="5475129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fr-FR" sz="2600" b="1" dirty="0"/>
              <a:t>Toutes données à caractère personnel diffusées sur les réseaux sociaux pourraient être librement réutilisées.</a:t>
            </a:r>
          </a:p>
          <a:p>
            <a:pPr marL="0" indent="0" algn="ctr">
              <a:buNone/>
            </a:pPr>
            <a:endParaRPr lang="fr-FR" sz="2600" b="1" dirty="0"/>
          </a:p>
          <a:p>
            <a:pPr marL="0" indent="0" algn="ctr">
              <a:buNone/>
            </a:pPr>
            <a:endParaRPr lang="fr-FR" sz="2600" b="1" dirty="0"/>
          </a:p>
          <a:p>
            <a:pPr algn="just"/>
            <a:r>
              <a:rPr lang="fr-FR" sz="2600" i="1" dirty="0"/>
              <a:t>Explications</a:t>
            </a:r>
          </a:p>
          <a:p>
            <a:pPr algn="just"/>
            <a:r>
              <a:rPr lang="fr-FR" sz="2600" i="1" dirty="0"/>
              <a:t>Focus</a:t>
            </a:r>
          </a:p>
          <a:p>
            <a:pPr algn="just"/>
            <a:r>
              <a:rPr lang="fr-FR" sz="2600" b="1" u="sng" dirty="0"/>
              <a:t>Outil :</a:t>
            </a:r>
            <a:r>
              <a:rPr lang="fr-FR" sz="2600" b="1" dirty="0"/>
              <a:t> </a:t>
            </a:r>
          </a:p>
          <a:p>
            <a:pPr marL="720725" indent="0" algn="just">
              <a:buNone/>
            </a:pPr>
            <a:r>
              <a:rPr lang="fr-FR" sz="2600" dirty="0">
                <a:sym typeface="Symbol" panose="05050102010706020507" pitchFamily="18" charset="2"/>
              </a:rPr>
              <a:t> </a:t>
            </a:r>
            <a:r>
              <a:rPr lang="fr-FR" sz="2600" dirty="0">
                <a:sym typeface="Symbol" panose="05050102010706020507" pitchFamily="18" charset="2"/>
                <a:hlinkClick r:id="rId2"/>
              </a:rPr>
              <a:t>Référentiel relatif aux traitements de données à caractère personnel mis en œuvre aux fins de gestion des activités commerciales </a:t>
            </a:r>
            <a:r>
              <a:rPr lang="fr-FR" sz="2600" dirty="0"/>
              <a:t>(CNIL)</a:t>
            </a:r>
            <a:endParaRPr lang="fr-FR" sz="2600" b="1" u="sng" dirty="0"/>
          </a:p>
          <a:p>
            <a:endParaRPr lang="fr-FR" sz="2600" b="1" dirty="0"/>
          </a:p>
        </p:txBody>
      </p:sp>
      <p:sp>
        <p:nvSpPr>
          <p:cNvPr id="11" name="Zone de texte 9">
            <a:extLst>
              <a:ext uri="{FF2B5EF4-FFF2-40B4-BE49-F238E27FC236}">
                <a16:creationId xmlns:a16="http://schemas.microsoft.com/office/drawing/2014/main" id="{941049C4-EA7A-5C27-8F0C-4FE4DFAE5F16}"/>
              </a:ext>
            </a:extLst>
          </p:cNvPr>
          <p:cNvSpPr txBox="1"/>
          <p:nvPr/>
        </p:nvSpPr>
        <p:spPr>
          <a:xfrm>
            <a:off x="9895841" y="6581178"/>
            <a:ext cx="2296160" cy="34794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effectLst/>
                <a:latin typeface="Univers Condensed Light" panose="020B0306020202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Claudia Eyschen (EI) – Tous droits réservés</a:t>
            </a:r>
            <a:endParaRPr lang="fr-FR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6447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D743E2B-8A43-F7C6-8977-5C51F8DEE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120" y="731519"/>
            <a:ext cx="3149705" cy="3237579"/>
          </a:xfrm>
        </p:spPr>
        <p:txBody>
          <a:bodyPr>
            <a:normAutofit/>
          </a:bodyPr>
          <a:lstStyle/>
          <a:p>
            <a:r>
              <a:rPr lang="fr-FR" sz="3800" dirty="0">
                <a:solidFill>
                  <a:srgbClr val="FFFFFF"/>
                </a:solidFill>
              </a:rPr>
              <a:t>Quizz</a:t>
            </a:r>
            <a:br>
              <a:rPr lang="fr-FR" sz="3800" dirty="0">
                <a:solidFill>
                  <a:srgbClr val="FFFFFF"/>
                </a:solidFill>
              </a:rPr>
            </a:br>
            <a:r>
              <a:rPr lang="fr-FR" sz="38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Zone de texte 9">
            <a:extLst>
              <a:ext uri="{FF2B5EF4-FFF2-40B4-BE49-F238E27FC236}">
                <a16:creationId xmlns:a16="http://schemas.microsoft.com/office/drawing/2014/main" id="{93F8F594-B2A5-B764-8C31-59E686891526}"/>
              </a:ext>
            </a:extLst>
          </p:cNvPr>
          <p:cNvSpPr txBox="1"/>
          <p:nvPr/>
        </p:nvSpPr>
        <p:spPr>
          <a:xfrm>
            <a:off x="9895841" y="6581178"/>
            <a:ext cx="2296160" cy="34794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effectLst/>
                <a:latin typeface="Univers Condensed Light" panose="020B0306020202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Claudia Eyschen (EI) – Tous droits réservés</a:t>
            </a:r>
            <a:endParaRPr lang="fr-FR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181D67A-7E69-2C2F-7464-C8C0E299F857}"/>
              </a:ext>
            </a:extLst>
          </p:cNvPr>
          <p:cNvSpPr txBox="1"/>
          <p:nvPr/>
        </p:nvSpPr>
        <p:spPr>
          <a:xfrm>
            <a:off x="239047" y="6575898"/>
            <a:ext cx="24431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/>
              <a:t>Photographie de Simone </a:t>
            </a:r>
            <a:r>
              <a:rPr lang="fr-FR" sz="900" dirty="0" err="1"/>
              <a:t>Secci</a:t>
            </a:r>
            <a:r>
              <a:rPr lang="fr-FR" sz="900" dirty="0"/>
              <a:t> sur </a:t>
            </a:r>
            <a:r>
              <a:rPr lang="fr-FR" sz="900" dirty="0" err="1"/>
              <a:t>Unsplash</a:t>
            </a:r>
            <a:endParaRPr lang="fr-FR" sz="900" dirty="0"/>
          </a:p>
        </p:txBody>
      </p:sp>
      <p:pic>
        <p:nvPicPr>
          <p:cNvPr id="5" name="Image 4" descr="Une image contenant lumière&#10;&#10;Description générée automatiquement">
            <a:extLst>
              <a:ext uri="{FF2B5EF4-FFF2-40B4-BE49-F238E27FC236}">
                <a16:creationId xmlns:a16="http://schemas.microsoft.com/office/drawing/2014/main" id="{06A6E7B2-FEE8-25F6-00FE-37D15D4717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601" y="471445"/>
            <a:ext cx="7688474" cy="596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0350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D743E2B-8A43-F7C6-8977-5C51F8DEE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120" y="731519"/>
            <a:ext cx="3149705" cy="3237579"/>
          </a:xfrm>
        </p:spPr>
        <p:txBody>
          <a:bodyPr>
            <a:normAutofit/>
          </a:bodyPr>
          <a:lstStyle/>
          <a:p>
            <a:r>
              <a:rPr lang="fr-FR" sz="3800" dirty="0">
                <a:solidFill>
                  <a:srgbClr val="FFFFFF"/>
                </a:solidFill>
              </a:rPr>
              <a:t>Quizz</a:t>
            </a:r>
            <a:br>
              <a:rPr lang="fr-FR" sz="3800" dirty="0">
                <a:solidFill>
                  <a:srgbClr val="FFFFFF"/>
                </a:solidFill>
              </a:rPr>
            </a:br>
            <a:r>
              <a:rPr lang="fr-FR" sz="38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397A968-962F-1A01-9678-F5B4D7173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9709" y="686862"/>
            <a:ext cx="7037591" cy="5475129"/>
          </a:xfrm>
        </p:spPr>
        <p:txBody>
          <a:bodyPr anchor="ctr">
            <a:normAutofit/>
          </a:bodyPr>
          <a:lstStyle/>
          <a:p>
            <a:r>
              <a:rPr lang="fr-FR" sz="2600" b="1" dirty="0"/>
              <a:t>Qu’est-ce qui peut motiver un contrôle de la CNIL ?</a:t>
            </a:r>
          </a:p>
          <a:p>
            <a:endParaRPr lang="fr-FR" sz="2600" b="1" dirty="0"/>
          </a:p>
          <a:p>
            <a:pPr marL="1214438" indent="-457200">
              <a:buFont typeface="Wingdings" panose="05000000000000000000" pitchFamily="2" charset="2"/>
              <a:buChar char="q"/>
            </a:pPr>
            <a:r>
              <a:rPr lang="fr-FR" sz="2600" b="1" dirty="0"/>
              <a:t> Multitude de plaintes</a:t>
            </a:r>
          </a:p>
          <a:p>
            <a:pPr marL="1214438" indent="-457200">
              <a:buFont typeface="Wingdings" panose="05000000000000000000" pitchFamily="2" charset="2"/>
              <a:buChar char="q"/>
            </a:pPr>
            <a:r>
              <a:rPr lang="fr-FR" sz="2600" b="1" dirty="0"/>
              <a:t> Actualité</a:t>
            </a:r>
          </a:p>
          <a:p>
            <a:pPr marL="1214438" indent="-457200">
              <a:buFont typeface="Wingdings" panose="05000000000000000000" pitchFamily="2" charset="2"/>
              <a:buChar char="q"/>
            </a:pPr>
            <a:r>
              <a:rPr lang="fr-FR" sz="2600" b="1" dirty="0"/>
              <a:t> Hasard</a:t>
            </a:r>
          </a:p>
        </p:txBody>
      </p:sp>
      <p:sp>
        <p:nvSpPr>
          <p:cNvPr id="9" name="Zone de texte 9">
            <a:extLst>
              <a:ext uri="{FF2B5EF4-FFF2-40B4-BE49-F238E27FC236}">
                <a16:creationId xmlns:a16="http://schemas.microsoft.com/office/drawing/2014/main" id="{93F8F594-B2A5-B764-8C31-59E686891526}"/>
              </a:ext>
            </a:extLst>
          </p:cNvPr>
          <p:cNvSpPr txBox="1"/>
          <p:nvPr/>
        </p:nvSpPr>
        <p:spPr>
          <a:xfrm>
            <a:off x="9895841" y="6581178"/>
            <a:ext cx="2296160" cy="34794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effectLst/>
                <a:latin typeface="Univers Condensed Light" panose="020B0306020202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Claudia Eyschen (EI) – Tous droits réservés</a:t>
            </a:r>
            <a:endParaRPr lang="fr-FR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6393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D743E2B-8A43-F7C6-8977-5C51F8DEE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120" y="731519"/>
            <a:ext cx="3149705" cy="3237579"/>
          </a:xfrm>
        </p:spPr>
        <p:txBody>
          <a:bodyPr>
            <a:normAutofit/>
          </a:bodyPr>
          <a:lstStyle/>
          <a:p>
            <a:r>
              <a:rPr lang="fr-FR" sz="3800" dirty="0">
                <a:solidFill>
                  <a:srgbClr val="FFFFFF"/>
                </a:solidFill>
              </a:rPr>
              <a:t>Quizz</a:t>
            </a:r>
            <a:br>
              <a:rPr lang="fr-FR" sz="3800" dirty="0">
                <a:solidFill>
                  <a:srgbClr val="FFFFFF"/>
                </a:solidFill>
              </a:rPr>
            </a:br>
            <a:r>
              <a:rPr lang="fr-FR" sz="38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397A968-962F-1A01-9678-F5B4D7173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9709" y="686862"/>
            <a:ext cx="7037591" cy="5475129"/>
          </a:xfrm>
        </p:spPr>
        <p:txBody>
          <a:bodyPr anchor="ctr">
            <a:normAutofit/>
          </a:bodyPr>
          <a:lstStyle/>
          <a:p>
            <a:r>
              <a:rPr lang="fr-FR" sz="2600" b="1" dirty="0"/>
              <a:t>Comment la CNIL opère-t-elle ses contrôles ?</a:t>
            </a:r>
          </a:p>
          <a:p>
            <a:endParaRPr lang="fr-FR" sz="2600" b="1" dirty="0"/>
          </a:p>
          <a:p>
            <a:pPr marL="1214438" indent="-457200">
              <a:buFont typeface="Wingdings" panose="05000000000000000000" pitchFamily="2" charset="2"/>
              <a:buChar char="q"/>
            </a:pPr>
            <a:r>
              <a:rPr lang="fr-FR" sz="2600" b="1" dirty="0"/>
              <a:t> Sur place</a:t>
            </a:r>
          </a:p>
          <a:p>
            <a:pPr marL="1214438" indent="-457200">
              <a:buFont typeface="Wingdings" panose="05000000000000000000" pitchFamily="2" charset="2"/>
              <a:buChar char="q"/>
            </a:pPr>
            <a:r>
              <a:rPr lang="fr-FR" sz="2600" b="1" dirty="0"/>
              <a:t> En ligne</a:t>
            </a:r>
          </a:p>
          <a:p>
            <a:pPr marL="1214438" indent="-457200">
              <a:buFont typeface="Wingdings" panose="05000000000000000000" pitchFamily="2" charset="2"/>
              <a:buChar char="q"/>
            </a:pPr>
            <a:r>
              <a:rPr lang="fr-FR" sz="2600" b="1" i="1" dirty="0"/>
              <a:t> </a:t>
            </a:r>
            <a:r>
              <a:rPr lang="fr-FR" sz="2600" b="1" dirty="0"/>
              <a:t>Sur convocation</a:t>
            </a:r>
          </a:p>
        </p:txBody>
      </p:sp>
      <p:sp>
        <p:nvSpPr>
          <p:cNvPr id="9" name="Zone de texte 9">
            <a:extLst>
              <a:ext uri="{FF2B5EF4-FFF2-40B4-BE49-F238E27FC236}">
                <a16:creationId xmlns:a16="http://schemas.microsoft.com/office/drawing/2014/main" id="{93F8F594-B2A5-B764-8C31-59E686891526}"/>
              </a:ext>
            </a:extLst>
          </p:cNvPr>
          <p:cNvSpPr txBox="1"/>
          <p:nvPr/>
        </p:nvSpPr>
        <p:spPr>
          <a:xfrm>
            <a:off x="9895841" y="6581178"/>
            <a:ext cx="2296160" cy="34794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effectLst/>
                <a:latin typeface="Univers Condensed Light" panose="020B0306020202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Claudia Eyschen (EI) – Tous droits réservés</a:t>
            </a:r>
            <a:endParaRPr lang="fr-FR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1372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D743E2B-8A43-F7C6-8977-5C51F8DEE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120" y="731519"/>
            <a:ext cx="3149705" cy="3237579"/>
          </a:xfrm>
        </p:spPr>
        <p:txBody>
          <a:bodyPr>
            <a:normAutofit/>
          </a:bodyPr>
          <a:lstStyle/>
          <a:p>
            <a:r>
              <a:rPr lang="fr-FR" sz="3800" dirty="0">
                <a:solidFill>
                  <a:srgbClr val="FFFFFF"/>
                </a:solidFill>
              </a:rPr>
              <a:t>Quizz</a:t>
            </a:r>
            <a:br>
              <a:rPr lang="fr-FR" sz="3800" dirty="0">
                <a:solidFill>
                  <a:srgbClr val="FFFFFF"/>
                </a:solidFill>
              </a:rPr>
            </a:br>
            <a:r>
              <a:rPr lang="fr-FR" sz="38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397A968-962F-1A01-9678-F5B4D7173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9709" y="686862"/>
            <a:ext cx="7037591" cy="5475129"/>
          </a:xfrm>
        </p:spPr>
        <p:txBody>
          <a:bodyPr anchor="ctr">
            <a:normAutofit/>
          </a:bodyPr>
          <a:lstStyle/>
          <a:p>
            <a:pPr algn="just"/>
            <a:r>
              <a:rPr lang="fr-FR" sz="2600" b="1" dirty="0"/>
              <a:t>Quel(s) type(s) de sanction la CNIL peut-elle prononcer ?</a:t>
            </a:r>
          </a:p>
          <a:p>
            <a:endParaRPr lang="fr-FR" sz="2600" b="1" dirty="0"/>
          </a:p>
          <a:p>
            <a:pPr marL="1214438" indent="-457200">
              <a:buFont typeface="Wingdings" panose="05000000000000000000" pitchFamily="2" charset="2"/>
              <a:buChar char="q"/>
            </a:pPr>
            <a:r>
              <a:rPr lang="fr-FR" sz="2600" b="1" dirty="0"/>
              <a:t> Amende administrative</a:t>
            </a:r>
          </a:p>
          <a:p>
            <a:pPr marL="1214438" indent="-457200">
              <a:buFont typeface="Wingdings" panose="05000000000000000000" pitchFamily="2" charset="2"/>
              <a:buChar char="q"/>
            </a:pPr>
            <a:r>
              <a:rPr lang="fr-FR" sz="2600" b="1" dirty="0"/>
              <a:t> Emprisonnement</a:t>
            </a:r>
          </a:p>
          <a:p>
            <a:pPr marL="1214438" indent="-457200">
              <a:buFont typeface="Wingdings" panose="05000000000000000000" pitchFamily="2" charset="2"/>
              <a:buChar char="q"/>
            </a:pPr>
            <a:r>
              <a:rPr lang="fr-FR" sz="2600" b="1" dirty="0"/>
              <a:t> Publicité de ses décisions</a:t>
            </a:r>
          </a:p>
        </p:txBody>
      </p:sp>
      <p:sp>
        <p:nvSpPr>
          <p:cNvPr id="9" name="Zone de texte 9">
            <a:extLst>
              <a:ext uri="{FF2B5EF4-FFF2-40B4-BE49-F238E27FC236}">
                <a16:creationId xmlns:a16="http://schemas.microsoft.com/office/drawing/2014/main" id="{93F8F594-B2A5-B764-8C31-59E686891526}"/>
              </a:ext>
            </a:extLst>
          </p:cNvPr>
          <p:cNvSpPr txBox="1"/>
          <p:nvPr/>
        </p:nvSpPr>
        <p:spPr>
          <a:xfrm>
            <a:off x="9895841" y="6581178"/>
            <a:ext cx="2296160" cy="34794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effectLst/>
                <a:latin typeface="Univers Condensed Light" panose="020B0306020202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Claudia Eyschen (EI) – Tous droits réservés</a:t>
            </a:r>
            <a:endParaRPr lang="fr-FR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97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D743E2B-8A43-F7C6-8977-5C51F8DEE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120" y="731519"/>
            <a:ext cx="3149705" cy="3237579"/>
          </a:xfrm>
        </p:spPr>
        <p:txBody>
          <a:bodyPr>
            <a:normAutofit/>
          </a:bodyPr>
          <a:lstStyle/>
          <a:p>
            <a:r>
              <a:rPr lang="fr-FR" sz="3800" dirty="0">
                <a:solidFill>
                  <a:srgbClr val="FFFFFF"/>
                </a:solidFill>
              </a:rPr>
              <a:t>Quizz</a:t>
            </a:r>
            <a:br>
              <a:rPr lang="fr-FR" sz="3800" dirty="0">
                <a:solidFill>
                  <a:srgbClr val="FFFFFF"/>
                </a:solidFill>
              </a:rPr>
            </a:br>
            <a:r>
              <a:rPr lang="fr-FR" sz="38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397A968-962F-1A01-9678-F5B4D7173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9709" y="686862"/>
            <a:ext cx="7037591" cy="5475129"/>
          </a:xfrm>
        </p:spPr>
        <p:txBody>
          <a:bodyPr anchor="ctr">
            <a:normAutofit/>
          </a:bodyPr>
          <a:lstStyle/>
          <a:p>
            <a:pPr algn="just"/>
            <a:r>
              <a:rPr lang="fr-FR" sz="2600" b="1" dirty="0"/>
              <a:t>Combien de plaintes la CNIL a-t-elle reçues en 2021 ? </a:t>
            </a:r>
          </a:p>
          <a:p>
            <a:endParaRPr lang="fr-FR" sz="2600" b="1" dirty="0"/>
          </a:p>
          <a:p>
            <a:pPr marL="1214438" indent="-457200">
              <a:buFont typeface="Wingdings" panose="05000000000000000000" pitchFamily="2" charset="2"/>
              <a:buChar char="q"/>
            </a:pPr>
            <a:r>
              <a:rPr lang="fr-FR" sz="2600" b="1" dirty="0"/>
              <a:t> 3.000</a:t>
            </a:r>
          </a:p>
          <a:p>
            <a:pPr marL="1214438" indent="-457200">
              <a:buFont typeface="Wingdings" panose="05000000000000000000" pitchFamily="2" charset="2"/>
              <a:buChar char="q"/>
            </a:pPr>
            <a:r>
              <a:rPr lang="fr-FR" sz="2600" b="1" dirty="0"/>
              <a:t> 8.000</a:t>
            </a:r>
          </a:p>
          <a:p>
            <a:pPr marL="1214438" indent="-457200">
              <a:buFont typeface="Wingdings" panose="05000000000000000000" pitchFamily="2" charset="2"/>
              <a:buChar char="q"/>
            </a:pPr>
            <a:r>
              <a:rPr lang="fr-FR" sz="2600" b="1" dirty="0"/>
              <a:t> 14.000</a:t>
            </a:r>
          </a:p>
        </p:txBody>
      </p:sp>
      <p:sp>
        <p:nvSpPr>
          <p:cNvPr id="9" name="Zone de texte 9">
            <a:extLst>
              <a:ext uri="{FF2B5EF4-FFF2-40B4-BE49-F238E27FC236}">
                <a16:creationId xmlns:a16="http://schemas.microsoft.com/office/drawing/2014/main" id="{93F8F594-B2A5-B764-8C31-59E686891526}"/>
              </a:ext>
            </a:extLst>
          </p:cNvPr>
          <p:cNvSpPr txBox="1"/>
          <p:nvPr/>
        </p:nvSpPr>
        <p:spPr>
          <a:xfrm>
            <a:off x="9895841" y="6581178"/>
            <a:ext cx="2296160" cy="34794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effectLst/>
                <a:latin typeface="Univers Condensed Light" panose="020B0306020202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Claudia Eyschen (EI) – Tous droits réservés</a:t>
            </a:r>
            <a:endParaRPr lang="fr-FR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085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D743E2B-8A43-F7C6-8977-5C51F8DEE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120" y="731519"/>
            <a:ext cx="3149705" cy="3237579"/>
          </a:xfrm>
        </p:spPr>
        <p:txBody>
          <a:bodyPr>
            <a:normAutofit/>
          </a:bodyPr>
          <a:lstStyle/>
          <a:p>
            <a:r>
              <a:rPr lang="fr-FR" sz="3800" dirty="0">
                <a:solidFill>
                  <a:srgbClr val="FFFFFF"/>
                </a:solidFill>
              </a:rPr>
              <a:t>Conclusion</a:t>
            </a:r>
            <a:br>
              <a:rPr lang="fr-FR" sz="3800" dirty="0">
                <a:solidFill>
                  <a:srgbClr val="FFFFFF"/>
                </a:solidFill>
              </a:rPr>
            </a:br>
            <a:r>
              <a:rPr lang="fr-FR" sz="38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397A968-962F-1A01-9678-F5B4D7173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9709" y="686862"/>
            <a:ext cx="7037591" cy="5475129"/>
          </a:xfrm>
        </p:spPr>
        <p:txBody>
          <a:bodyPr anchor="ctr">
            <a:normAutofit/>
          </a:bodyPr>
          <a:lstStyle/>
          <a:p>
            <a:r>
              <a:rPr lang="fr-FR" sz="2600" b="1" dirty="0"/>
              <a:t>Responsabilisation/responsabilité des acteurs</a:t>
            </a:r>
          </a:p>
          <a:p>
            <a:endParaRPr lang="fr-FR" sz="2600" b="1" dirty="0"/>
          </a:p>
          <a:p>
            <a:r>
              <a:rPr lang="fr-FR" sz="2600" b="1" dirty="0"/>
              <a:t>Amorcer sa mise en conformité </a:t>
            </a:r>
          </a:p>
          <a:p>
            <a:endParaRPr lang="fr-FR" sz="2600" b="1" dirty="0"/>
          </a:p>
          <a:p>
            <a:r>
              <a:rPr lang="fr-FR" sz="2600" b="1" dirty="0"/>
              <a:t>« Marque RGPD » ?</a:t>
            </a:r>
          </a:p>
        </p:txBody>
      </p:sp>
      <p:sp>
        <p:nvSpPr>
          <p:cNvPr id="9" name="Zone de texte 9">
            <a:extLst>
              <a:ext uri="{FF2B5EF4-FFF2-40B4-BE49-F238E27FC236}">
                <a16:creationId xmlns:a16="http://schemas.microsoft.com/office/drawing/2014/main" id="{7B999309-DD83-FC3C-F821-4C5E805A6840}"/>
              </a:ext>
            </a:extLst>
          </p:cNvPr>
          <p:cNvSpPr txBox="1"/>
          <p:nvPr/>
        </p:nvSpPr>
        <p:spPr>
          <a:xfrm>
            <a:off x="9895841" y="6581178"/>
            <a:ext cx="2296160" cy="34794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effectLst/>
                <a:latin typeface="Univers Condensed Light" panose="020B0306020202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Claudia Eyschen (EI) – Tous droits réservés</a:t>
            </a:r>
            <a:endParaRPr lang="fr-FR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316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èche : droite 3">
            <a:extLst>
              <a:ext uri="{FF2B5EF4-FFF2-40B4-BE49-F238E27FC236}">
                <a16:creationId xmlns:a16="http://schemas.microsoft.com/office/drawing/2014/main" id="{27FB5407-C447-F214-0895-5D03ED738EAB}"/>
              </a:ext>
            </a:extLst>
          </p:cNvPr>
          <p:cNvSpPr/>
          <p:nvPr/>
        </p:nvSpPr>
        <p:spPr>
          <a:xfrm>
            <a:off x="0" y="3196309"/>
            <a:ext cx="12192000" cy="9687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090AF8F-45C8-BC9C-1889-03B0D68EF43E}"/>
              </a:ext>
            </a:extLst>
          </p:cNvPr>
          <p:cNvSpPr txBox="1"/>
          <p:nvPr/>
        </p:nvSpPr>
        <p:spPr>
          <a:xfrm>
            <a:off x="1818640" y="4220516"/>
            <a:ext cx="219456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Prospection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36D4F8C-41FF-BD4C-2559-0F39CA293E9A}"/>
              </a:ext>
            </a:extLst>
          </p:cNvPr>
          <p:cNvSpPr txBox="1"/>
          <p:nvPr/>
        </p:nvSpPr>
        <p:spPr>
          <a:xfrm>
            <a:off x="5991222" y="2833055"/>
            <a:ext cx="185674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Phase contractuelle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C147FEA-1F75-3CFA-06F4-41CBFA25B20D}"/>
              </a:ext>
            </a:extLst>
          </p:cNvPr>
          <p:cNvSpPr txBox="1"/>
          <p:nvPr/>
        </p:nvSpPr>
        <p:spPr>
          <a:xfrm>
            <a:off x="9646919" y="4220516"/>
            <a:ext cx="1452880" cy="338554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Fin du contrat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4453DC7-8E06-AB29-6076-07001DD5DC81}"/>
              </a:ext>
            </a:extLst>
          </p:cNvPr>
          <p:cNvSpPr txBox="1"/>
          <p:nvPr/>
        </p:nvSpPr>
        <p:spPr>
          <a:xfrm>
            <a:off x="-50800" y="5273664"/>
            <a:ext cx="109728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Connexion </a:t>
            </a:r>
            <a:r>
              <a:rPr lang="fr-FR" sz="1600" i="1" dirty="0"/>
              <a:t>via</a:t>
            </a:r>
            <a:r>
              <a:rPr lang="fr-FR" sz="1600" dirty="0"/>
              <a:t> les RS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7E8352E-7EDD-EE08-E263-D88E299B0905}"/>
              </a:ext>
            </a:extLst>
          </p:cNvPr>
          <p:cNvSpPr txBox="1"/>
          <p:nvPr/>
        </p:nvSpPr>
        <p:spPr>
          <a:xfrm>
            <a:off x="3185080" y="5340773"/>
            <a:ext cx="134628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Messages de prospection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B8C9BFD-B12A-BEF6-3192-A2EA540D8351}"/>
              </a:ext>
            </a:extLst>
          </p:cNvPr>
          <p:cNvSpPr txBox="1"/>
          <p:nvPr/>
        </p:nvSpPr>
        <p:spPr>
          <a:xfrm>
            <a:off x="1127760" y="5318351"/>
            <a:ext cx="178816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Extraction/Collecte des Données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61A767F-7D8D-DFF4-1665-43205A4F71FB}"/>
              </a:ext>
            </a:extLst>
          </p:cNvPr>
          <p:cNvSpPr txBox="1"/>
          <p:nvPr/>
        </p:nvSpPr>
        <p:spPr>
          <a:xfrm>
            <a:off x="4719320" y="5307955"/>
            <a:ext cx="109728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Newsletter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A6E73D5F-B3D5-FB50-3CE2-D564A0578333}"/>
              </a:ext>
            </a:extLst>
          </p:cNvPr>
          <p:cNvCxnSpPr>
            <a:cxnSpLocks/>
          </p:cNvCxnSpPr>
          <p:nvPr/>
        </p:nvCxnSpPr>
        <p:spPr>
          <a:xfrm>
            <a:off x="2997198" y="3952240"/>
            <a:ext cx="0" cy="268273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93AF98B5-7FFB-0593-A2C6-C39BEBF305FA}"/>
              </a:ext>
            </a:extLst>
          </p:cNvPr>
          <p:cNvCxnSpPr>
            <a:cxnSpLocks/>
          </p:cNvCxnSpPr>
          <p:nvPr/>
        </p:nvCxnSpPr>
        <p:spPr>
          <a:xfrm flipH="1">
            <a:off x="660717" y="4621261"/>
            <a:ext cx="1376363" cy="5582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EF077B58-0B2D-B6A2-C72C-EEDF0B536969}"/>
              </a:ext>
            </a:extLst>
          </p:cNvPr>
          <p:cNvSpPr txBox="1"/>
          <p:nvPr/>
        </p:nvSpPr>
        <p:spPr>
          <a:xfrm>
            <a:off x="101600" y="276300"/>
            <a:ext cx="120904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500" b="1" u="sng" dirty="0"/>
              <a:t>CHRONOLOGIE DE LA RELATION CLIENT SOUS L’ANGLE DU RGPD</a:t>
            </a:r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51F95A51-809C-3DCE-23EE-0FF106B1C704}"/>
              </a:ext>
            </a:extLst>
          </p:cNvPr>
          <p:cNvCxnSpPr>
            <a:cxnSpLocks/>
          </p:cNvCxnSpPr>
          <p:nvPr/>
        </p:nvCxnSpPr>
        <p:spPr>
          <a:xfrm>
            <a:off x="3239922" y="4668439"/>
            <a:ext cx="448078" cy="5581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50934C29-BEEB-DD83-2616-E0EDF6DDD11B}"/>
              </a:ext>
            </a:extLst>
          </p:cNvPr>
          <p:cNvCxnSpPr>
            <a:cxnSpLocks/>
          </p:cNvCxnSpPr>
          <p:nvPr/>
        </p:nvCxnSpPr>
        <p:spPr>
          <a:xfrm flipH="1">
            <a:off x="2037080" y="4684323"/>
            <a:ext cx="401319" cy="5422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C01484B0-244C-D1FF-FF88-72D6A952CF61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3761420" y="4653229"/>
            <a:ext cx="1506540" cy="6547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>
            <a:extLst>
              <a:ext uri="{FF2B5EF4-FFF2-40B4-BE49-F238E27FC236}">
                <a16:creationId xmlns:a16="http://schemas.microsoft.com/office/drawing/2014/main" id="{578CE12B-18A5-1F6C-A68F-50F86062FF45}"/>
              </a:ext>
            </a:extLst>
          </p:cNvPr>
          <p:cNvSpPr txBox="1"/>
          <p:nvPr/>
        </p:nvSpPr>
        <p:spPr>
          <a:xfrm>
            <a:off x="4531360" y="1595477"/>
            <a:ext cx="7620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Devis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6C0F75E3-2022-9099-166B-B8D2FEC348BB}"/>
              </a:ext>
            </a:extLst>
          </p:cNvPr>
          <p:cNvSpPr txBox="1"/>
          <p:nvPr/>
        </p:nvSpPr>
        <p:spPr>
          <a:xfrm>
            <a:off x="5321838" y="1823884"/>
            <a:ext cx="88392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Contrat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AB0FD711-3BC2-8374-180C-5835D6749AB1}"/>
              </a:ext>
            </a:extLst>
          </p:cNvPr>
          <p:cNvSpPr txBox="1"/>
          <p:nvPr/>
        </p:nvSpPr>
        <p:spPr>
          <a:xfrm>
            <a:off x="6221784" y="1496470"/>
            <a:ext cx="1396337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Exécution du contrat -</a:t>
            </a:r>
          </a:p>
          <a:p>
            <a:pPr algn="ctr"/>
            <a:r>
              <a:rPr lang="fr-FR" sz="1600" dirty="0"/>
              <a:t>Sous-traitance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03447C2E-3944-9B5A-0407-310428722358}"/>
              </a:ext>
            </a:extLst>
          </p:cNvPr>
          <p:cNvSpPr txBox="1"/>
          <p:nvPr/>
        </p:nvSpPr>
        <p:spPr>
          <a:xfrm>
            <a:off x="7539315" y="1441500"/>
            <a:ext cx="162687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Publicité du contrat </a:t>
            </a:r>
            <a:r>
              <a:rPr lang="fr-FR" sz="1600" i="1" dirty="0"/>
              <a:t>via</a:t>
            </a:r>
            <a:r>
              <a:rPr lang="fr-FR" sz="1600" dirty="0"/>
              <a:t> les RS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D8A107F0-79D1-BB90-D646-F821B0BFAC2C}"/>
              </a:ext>
            </a:extLst>
          </p:cNvPr>
          <p:cNvSpPr txBox="1"/>
          <p:nvPr/>
        </p:nvSpPr>
        <p:spPr>
          <a:xfrm>
            <a:off x="8321292" y="2144016"/>
            <a:ext cx="139633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Facturation</a:t>
            </a:r>
          </a:p>
        </p:txBody>
      </p: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E8DEA4EB-CE77-F548-C523-7D2D4ADC4F85}"/>
              </a:ext>
            </a:extLst>
          </p:cNvPr>
          <p:cNvCxnSpPr>
            <a:cxnSpLocks/>
          </p:cNvCxnSpPr>
          <p:nvPr/>
        </p:nvCxnSpPr>
        <p:spPr>
          <a:xfrm flipH="1" flipV="1">
            <a:off x="5084426" y="1942973"/>
            <a:ext cx="964395" cy="7469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B2E85976-FA0F-8B80-36C6-5B070F915A67}"/>
              </a:ext>
            </a:extLst>
          </p:cNvPr>
          <p:cNvCxnSpPr>
            <a:cxnSpLocks/>
          </p:cNvCxnSpPr>
          <p:nvPr/>
        </p:nvCxnSpPr>
        <p:spPr>
          <a:xfrm flipH="1" flipV="1">
            <a:off x="5901061" y="2220609"/>
            <a:ext cx="548967" cy="4921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8A602E10-9EF9-A195-DF07-C7D89E0084E4}"/>
              </a:ext>
            </a:extLst>
          </p:cNvPr>
          <p:cNvCxnSpPr>
            <a:cxnSpLocks/>
          </p:cNvCxnSpPr>
          <p:nvPr/>
        </p:nvCxnSpPr>
        <p:spPr>
          <a:xfrm flipV="1">
            <a:off x="6892903" y="2407920"/>
            <a:ext cx="0" cy="2642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9022F12E-F865-5B5C-5B7C-E7159C90ED32}"/>
              </a:ext>
            </a:extLst>
          </p:cNvPr>
          <p:cNvCxnSpPr>
            <a:cxnSpLocks/>
          </p:cNvCxnSpPr>
          <p:nvPr/>
        </p:nvCxnSpPr>
        <p:spPr>
          <a:xfrm flipV="1">
            <a:off x="7413280" y="2047494"/>
            <a:ext cx="875960" cy="6283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Connecteur droit 45">
            <a:extLst>
              <a:ext uri="{FF2B5EF4-FFF2-40B4-BE49-F238E27FC236}">
                <a16:creationId xmlns:a16="http://schemas.microsoft.com/office/drawing/2014/main" id="{7DDEE01C-644B-C32C-29C5-CC864C39F5C1}"/>
              </a:ext>
            </a:extLst>
          </p:cNvPr>
          <p:cNvCxnSpPr>
            <a:cxnSpLocks/>
          </p:cNvCxnSpPr>
          <p:nvPr/>
        </p:nvCxnSpPr>
        <p:spPr>
          <a:xfrm flipV="1">
            <a:off x="7878417" y="2334512"/>
            <a:ext cx="592301" cy="3477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55E46152-5D93-CB5C-3543-B460A364C70F}"/>
              </a:ext>
            </a:extLst>
          </p:cNvPr>
          <p:cNvCxnSpPr>
            <a:cxnSpLocks/>
          </p:cNvCxnSpPr>
          <p:nvPr/>
        </p:nvCxnSpPr>
        <p:spPr>
          <a:xfrm>
            <a:off x="6931648" y="3175090"/>
            <a:ext cx="0" cy="26240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C189D037-9527-E296-97AD-5E1B0BED36AA}"/>
              </a:ext>
            </a:extLst>
          </p:cNvPr>
          <p:cNvCxnSpPr>
            <a:cxnSpLocks/>
          </p:cNvCxnSpPr>
          <p:nvPr/>
        </p:nvCxnSpPr>
        <p:spPr>
          <a:xfrm>
            <a:off x="10353040" y="3952240"/>
            <a:ext cx="0" cy="2633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ZoneTexte 62">
            <a:extLst>
              <a:ext uri="{FF2B5EF4-FFF2-40B4-BE49-F238E27FC236}">
                <a16:creationId xmlns:a16="http://schemas.microsoft.com/office/drawing/2014/main" id="{988B1376-4B79-2257-297E-9ADBCD36507E}"/>
              </a:ext>
            </a:extLst>
          </p:cNvPr>
          <p:cNvSpPr txBox="1"/>
          <p:nvPr/>
        </p:nvSpPr>
        <p:spPr>
          <a:xfrm>
            <a:off x="9814560" y="5226594"/>
            <a:ext cx="109727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Archivage</a:t>
            </a:r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C6F4CB47-4E14-C543-77A3-C2983D9313A8}"/>
              </a:ext>
            </a:extLst>
          </p:cNvPr>
          <p:cNvSpPr txBox="1"/>
          <p:nvPr/>
        </p:nvSpPr>
        <p:spPr>
          <a:xfrm>
            <a:off x="3430281" y="3472262"/>
            <a:ext cx="533143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Exercice des droits de la personne concernée</a:t>
            </a:r>
          </a:p>
        </p:txBody>
      </p: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E3766B7A-4343-F1AB-118C-B505DB13AADD}"/>
              </a:ext>
            </a:extLst>
          </p:cNvPr>
          <p:cNvCxnSpPr>
            <a:cxnSpLocks/>
          </p:cNvCxnSpPr>
          <p:nvPr/>
        </p:nvCxnSpPr>
        <p:spPr>
          <a:xfrm>
            <a:off x="10353039" y="4693061"/>
            <a:ext cx="0" cy="46304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Zone de texte 9">
            <a:extLst>
              <a:ext uri="{FF2B5EF4-FFF2-40B4-BE49-F238E27FC236}">
                <a16:creationId xmlns:a16="http://schemas.microsoft.com/office/drawing/2014/main" id="{CC4AFC29-6878-DCF2-70F4-88C4D86ECA11}"/>
              </a:ext>
            </a:extLst>
          </p:cNvPr>
          <p:cNvSpPr txBox="1"/>
          <p:nvPr/>
        </p:nvSpPr>
        <p:spPr>
          <a:xfrm>
            <a:off x="9895841" y="6581178"/>
            <a:ext cx="2296160" cy="34794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effectLst/>
                <a:latin typeface="Univers Condensed Light" panose="020B0306020202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Claudia Eyschen (EI) – Tous droits réservés</a:t>
            </a:r>
            <a:endParaRPr lang="fr-FR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990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9008973-65FB-40C1-893A-A58712593D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58829B-C7EF-4D51-94DF-A8B1A80C2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0605" y="1"/>
            <a:ext cx="2681395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90A6D10-3F68-4EAB-9085-93C36B5FCA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94507" y="767714"/>
            <a:ext cx="3860055" cy="53225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AC47CA1-04D6-1B28-CA87-305D695F5C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91459" y="1002453"/>
            <a:ext cx="3860055" cy="4856480"/>
          </a:xfrm>
        </p:spPr>
        <p:txBody>
          <a:bodyPr anchor="ctr">
            <a:normAutofit/>
          </a:bodyPr>
          <a:lstStyle/>
          <a:p>
            <a:r>
              <a:rPr lang="fr-FR" sz="4000" b="1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Merci de votre écoute !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38C6B01-5C30-47AE-94D3-B54B34D688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67" y="2761488"/>
            <a:ext cx="242107" cy="1340860"/>
            <a:chOff x="56167" y="2761488"/>
            <a:chExt cx="242107" cy="1340860"/>
          </a:xfrm>
        </p:grpSpPr>
        <p:sp>
          <p:nvSpPr>
            <p:cNvPr id="15" name="Rectangle 2">
              <a:extLst>
                <a:ext uri="{FF2B5EF4-FFF2-40B4-BE49-F238E27FC236}">
                  <a16:creationId xmlns:a16="http://schemas.microsoft.com/office/drawing/2014/main" id="{8C957847-7C0E-48CD-A0C7-E8F76FCB0D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3312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59">
              <a:extLst>
                <a:ext uri="{FF2B5EF4-FFF2-40B4-BE49-F238E27FC236}">
                  <a16:creationId xmlns:a16="http://schemas.microsoft.com/office/drawing/2014/main" id="{750A171B-FE02-4328-8218-84B8A73D22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3312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2">
              <a:extLst>
                <a:ext uri="{FF2B5EF4-FFF2-40B4-BE49-F238E27FC236}">
                  <a16:creationId xmlns:a16="http://schemas.microsoft.com/office/drawing/2014/main" id="{D250ED76-8AAB-4BA3-8FB9-7D9DAD1EFC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1891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59">
              <a:extLst>
                <a:ext uri="{FF2B5EF4-FFF2-40B4-BE49-F238E27FC236}">
                  <a16:creationId xmlns:a16="http://schemas.microsoft.com/office/drawing/2014/main" id="{90E9A077-3D43-42CE-A80F-4D77A9640A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1891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2">
              <a:extLst>
                <a:ext uri="{FF2B5EF4-FFF2-40B4-BE49-F238E27FC236}">
                  <a16:creationId xmlns:a16="http://schemas.microsoft.com/office/drawing/2014/main" id="{13B87A5D-9EA1-4543-A4CB-0E744C224C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0470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59">
              <a:extLst>
                <a:ext uri="{FF2B5EF4-FFF2-40B4-BE49-F238E27FC236}">
                  <a16:creationId xmlns:a16="http://schemas.microsoft.com/office/drawing/2014/main" id="{95211382-25DA-4D78-8A2A-65BF812E1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0470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">
              <a:extLst>
                <a:ext uri="{FF2B5EF4-FFF2-40B4-BE49-F238E27FC236}">
                  <a16:creationId xmlns:a16="http://schemas.microsoft.com/office/drawing/2014/main" id="{DB854E96-4BF7-41B7-98ED-218896E4B1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9049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59">
              <a:extLst>
                <a:ext uri="{FF2B5EF4-FFF2-40B4-BE49-F238E27FC236}">
                  <a16:creationId xmlns:a16="http://schemas.microsoft.com/office/drawing/2014/main" id="{37D8D120-EF4A-4300-A248-1F0A6EF04F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9049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">
              <a:extLst>
                <a:ext uri="{FF2B5EF4-FFF2-40B4-BE49-F238E27FC236}">
                  <a16:creationId xmlns:a16="http://schemas.microsoft.com/office/drawing/2014/main" id="{AC2782E1-E97A-4860-805A-381C628EF0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7627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59">
              <a:extLst>
                <a:ext uri="{FF2B5EF4-FFF2-40B4-BE49-F238E27FC236}">
                  <a16:creationId xmlns:a16="http://schemas.microsoft.com/office/drawing/2014/main" id="{DA923931-3C79-451C-B0DD-D8C5C9B12C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7627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">
              <a:extLst>
                <a:ext uri="{FF2B5EF4-FFF2-40B4-BE49-F238E27FC236}">
                  <a16:creationId xmlns:a16="http://schemas.microsoft.com/office/drawing/2014/main" id="{96552411-1484-4559-9B19-D82BA727FE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40418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59">
              <a:extLst>
                <a:ext uri="{FF2B5EF4-FFF2-40B4-BE49-F238E27FC236}">
                  <a16:creationId xmlns:a16="http://schemas.microsoft.com/office/drawing/2014/main" id="{96625486-87AB-40D0-B29C-F061F36B0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40418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">
              <a:extLst>
                <a:ext uri="{FF2B5EF4-FFF2-40B4-BE49-F238E27FC236}">
                  <a16:creationId xmlns:a16="http://schemas.microsoft.com/office/drawing/2014/main" id="{5CF69521-6B14-449B-AFAD-5246F7BBF8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89970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59">
              <a:extLst>
                <a:ext uri="{FF2B5EF4-FFF2-40B4-BE49-F238E27FC236}">
                  <a16:creationId xmlns:a16="http://schemas.microsoft.com/office/drawing/2014/main" id="{FCCB1E40-AD9F-4FDE-9794-BA67A8F09D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89970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072A675B-C9E6-4B87-B488-FB7450C0AA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7575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07438C80-8A3A-4E13-838D-B676C615B1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7575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2">
              <a:extLst>
                <a:ext uri="{FF2B5EF4-FFF2-40B4-BE49-F238E27FC236}">
                  <a16:creationId xmlns:a16="http://schemas.microsoft.com/office/drawing/2014/main" id="{03A1462E-5653-41AA-9086-553DD10C1B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6154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59">
              <a:extLst>
                <a:ext uri="{FF2B5EF4-FFF2-40B4-BE49-F238E27FC236}">
                  <a16:creationId xmlns:a16="http://schemas.microsoft.com/office/drawing/2014/main" id="{C5D0C27E-61AE-48DC-95B4-5FEBCE413A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6154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2">
              <a:extLst>
                <a:ext uri="{FF2B5EF4-FFF2-40B4-BE49-F238E27FC236}">
                  <a16:creationId xmlns:a16="http://schemas.microsoft.com/office/drawing/2014/main" id="{AE1C1E45-C712-4F12-B421-9DBD634FCE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4733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59">
              <a:extLst>
                <a:ext uri="{FF2B5EF4-FFF2-40B4-BE49-F238E27FC236}">
                  <a16:creationId xmlns:a16="http://schemas.microsoft.com/office/drawing/2014/main" id="{6537F337-22CC-46D3-8A70-335E1E44E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4733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6" name="Image 35">
            <a:extLst>
              <a:ext uri="{FF2B5EF4-FFF2-40B4-BE49-F238E27FC236}">
                <a16:creationId xmlns:a16="http://schemas.microsoft.com/office/drawing/2014/main" id="{DD55639F-3EC7-7350-B980-283B8CF000AD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2" b="4869"/>
          <a:stretch/>
        </p:blipFill>
        <p:spPr bwMode="auto">
          <a:xfrm>
            <a:off x="10035095" y="218252"/>
            <a:ext cx="1957527" cy="1561630"/>
          </a:xfrm>
          <a:prstGeom prst="rect">
            <a:avLst/>
          </a:prstGeom>
          <a:noFill/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0889A603-3210-E53C-5534-A0427B3F8392}"/>
              </a:ext>
            </a:extLst>
          </p:cNvPr>
          <p:cNvSpPr txBox="1"/>
          <p:nvPr/>
        </p:nvSpPr>
        <p:spPr>
          <a:xfrm>
            <a:off x="1270000" y="336827"/>
            <a:ext cx="3605484" cy="62170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/>
            <a:endParaRPr lang="fr-FR" sz="1800" b="1" u="sng" dirty="0">
              <a:solidFill>
                <a:schemeClr val="tx1"/>
              </a:solidFill>
            </a:endParaRPr>
          </a:p>
          <a:p>
            <a:pPr lvl="0" algn="ctr"/>
            <a:endParaRPr lang="fr-FR" sz="1800" b="1" u="sng" dirty="0">
              <a:solidFill>
                <a:schemeClr val="tx1"/>
              </a:solidFill>
            </a:endParaRPr>
          </a:p>
          <a:p>
            <a:pPr lvl="0" algn="ctr"/>
            <a:endParaRPr lang="fr-FR" sz="2200" b="1" u="sng" dirty="0"/>
          </a:p>
          <a:p>
            <a:pPr lvl="0" algn="ctr"/>
            <a:r>
              <a:rPr lang="fr-FR" sz="2200" b="1" u="sng" dirty="0">
                <a:solidFill>
                  <a:schemeClr val="tx1"/>
                </a:solidFill>
              </a:rPr>
              <a:t>Claudia Eyschen</a:t>
            </a:r>
            <a:r>
              <a:rPr lang="fr-FR" sz="2200" dirty="0">
                <a:solidFill>
                  <a:schemeClr val="tx1"/>
                </a:solidFill>
              </a:rPr>
              <a:t> (EI)</a:t>
            </a:r>
          </a:p>
          <a:p>
            <a:pPr lvl="0" algn="ctr"/>
            <a:endParaRPr lang="fr-FR" sz="2200" b="1" u="sng" dirty="0"/>
          </a:p>
          <a:p>
            <a:pPr lvl="0" algn="ctr"/>
            <a:endParaRPr lang="fr-FR" sz="2200" b="1" u="sng" dirty="0">
              <a:solidFill>
                <a:schemeClr val="tx1"/>
              </a:solidFill>
            </a:endParaRPr>
          </a:p>
          <a:p>
            <a:pPr lvl="0" algn="ctr"/>
            <a:r>
              <a:rPr lang="fr-FR" sz="2200" b="1" dirty="0">
                <a:solidFill>
                  <a:schemeClr val="tx1"/>
                </a:solidFill>
              </a:rPr>
              <a:t>Avocat au Barreau de Laval </a:t>
            </a:r>
          </a:p>
          <a:p>
            <a:pPr lvl="0" algn="ctr"/>
            <a:r>
              <a:rPr lang="fr-FR" sz="2200" b="1" dirty="0">
                <a:solidFill>
                  <a:schemeClr val="tx1"/>
                </a:solidFill>
              </a:rPr>
              <a:t>&amp; Médiateur</a:t>
            </a:r>
          </a:p>
          <a:p>
            <a:pPr lvl="0" algn="ctr"/>
            <a:endParaRPr lang="fr-FR" sz="2200" b="1" dirty="0">
              <a:solidFill>
                <a:schemeClr val="tx1"/>
              </a:solidFill>
            </a:endParaRPr>
          </a:p>
          <a:p>
            <a:pPr lvl="0" algn="ctr"/>
            <a:r>
              <a:rPr lang="fr-FR" sz="2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Immeuble « Le Trèfle » </a:t>
            </a:r>
          </a:p>
          <a:p>
            <a:pPr lvl="0" algn="ctr"/>
            <a:r>
              <a:rPr lang="fr-FR" sz="2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34 place de la Gare </a:t>
            </a:r>
          </a:p>
          <a:p>
            <a:pPr lvl="0" algn="ctr"/>
            <a:r>
              <a:rPr lang="fr-FR" sz="2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53000 Laval</a:t>
            </a:r>
          </a:p>
          <a:p>
            <a:pPr lvl="0" algn="ctr"/>
            <a:endParaRPr lang="fr-FR" sz="2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/>
            <a:endParaRPr lang="fr-FR" sz="22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/>
            <a:r>
              <a:rPr lang="fr-FR" sz="2200" dirty="0"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www.eyschen-avocat.fr</a:t>
            </a:r>
            <a:endParaRPr lang="fr-FR" sz="2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/>
            <a:endParaRPr lang="fr-FR" sz="2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/>
            <a:endParaRPr lang="fr-FR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/>
            <a:endParaRPr lang="fr-FR" dirty="0">
              <a:cs typeface="Times New Roman" panose="02020603050405020304" pitchFamily="18" charset="0"/>
            </a:endParaRPr>
          </a:p>
          <a:p>
            <a:pPr lvl="0" algn="ctr"/>
            <a:endParaRPr lang="fr-FR" dirty="0"/>
          </a:p>
        </p:txBody>
      </p:sp>
      <p:sp>
        <p:nvSpPr>
          <p:cNvPr id="37" name="Zone de texte 9">
            <a:extLst>
              <a:ext uri="{FF2B5EF4-FFF2-40B4-BE49-F238E27FC236}">
                <a16:creationId xmlns:a16="http://schemas.microsoft.com/office/drawing/2014/main" id="{3CBEA546-131E-CC2F-1D4C-38B39C85E63C}"/>
              </a:ext>
            </a:extLst>
          </p:cNvPr>
          <p:cNvSpPr txBox="1"/>
          <p:nvPr/>
        </p:nvSpPr>
        <p:spPr>
          <a:xfrm>
            <a:off x="9895841" y="6581178"/>
            <a:ext cx="2296160" cy="34794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solidFill>
                  <a:schemeClr val="bg1"/>
                </a:solidFill>
                <a:effectLst/>
                <a:latin typeface="Univers Condensed Light" panose="020B0306020202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Claudia Eyschen (EI) – Tous droits réservés</a:t>
            </a:r>
            <a:endParaRPr lang="fr-FR" sz="1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375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D743E2B-8A43-F7C6-8977-5C51F8DEE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120" y="731519"/>
            <a:ext cx="3149705" cy="3237579"/>
          </a:xfrm>
        </p:spPr>
        <p:txBody>
          <a:bodyPr>
            <a:normAutofit/>
          </a:bodyPr>
          <a:lstStyle/>
          <a:p>
            <a:r>
              <a:rPr lang="fr-FR" sz="3800" dirty="0">
                <a:solidFill>
                  <a:srgbClr val="FFFFFF"/>
                </a:solidFill>
              </a:rPr>
              <a:t>Idée reçue n°1 </a:t>
            </a:r>
            <a:br>
              <a:rPr lang="fr-FR" sz="3800" dirty="0">
                <a:solidFill>
                  <a:srgbClr val="FFFFFF"/>
                </a:solidFill>
              </a:rPr>
            </a:br>
            <a:r>
              <a:rPr lang="fr-FR" sz="38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397A968-962F-1A01-9678-F5B4D7173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9709" y="686862"/>
            <a:ext cx="7037591" cy="5475129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fr-FR" sz="2600" b="1" dirty="0"/>
              <a:t>Les données à caractère personnel n’incluraient pas les données à caractère professionnel.</a:t>
            </a:r>
          </a:p>
        </p:txBody>
      </p:sp>
      <p:sp>
        <p:nvSpPr>
          <p:cNvPr id="9" name="Zone de texte 9">
            <a:extLst>
              <a:ext uri="{FF2B5EF4-FFF2-40B4-BE49-F238E27FC236}">
                <a16:creationId xmlns:a16="http://schemas.microsoft.com/office/drawing/2014/main" id="{8D894A8E-BB7A-BC70-3A42-D5321C9E10F1}"/>
              </a:ext>
            </a:extLst>
          </p:cNvPr>
          <p:cNvSpPr txBox="1"/>
          <p:nvPr/>
        </p:nvSpPr>
        <p:spPr>
          <a:xfrm>
            <a:off x="9895841" y="6581178"/>
            <a:ext cx="2296160" cy="34794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effectLst/>
                <a:latin typeface="Univers Condensed Light" panose="020B0306020202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Claudia Eyschen (EI) – Tous droits réservés</a:t>
            </a:r>
            <a:endParaRPr lang="fr-FR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735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D743E2B-8A43-F7C6-8977-5C51F8DEE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120" y="731519"/>
            <a:ext cx="3149705" cy="3237579"/>
          </a:xfrm>
        </p:spPr>
        <p:txBody>
          <a:bodyPr>
            <a:normAutofit/>
          </a:bodyPr>
          <a:lstStyle/>
          <a:p>
            <a:r>
              <a:rPr lang="fr-FR" sz="3800" dirty="0">
                <a:solidFill>
                  <a:srgbClr val="FFFFFF"/>
                </a:solidFill>
              </a:rPr>
              <a:t>Idée reçue n°1 </a:t>
            </a:r>
            <a:br>
              <a:rPr lang="fr-FR" sz="3800" dirty="0">
                <a:solidFill>
                  <a:srgbClr val="FFFFFF"/>
                </a:solidFill>
              </a:rPr>
            </a:br>
            <a:r>
              <a:rPr lang="fr-FR" sz="38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397A968-962F-1A01-9678-F5B4D7173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9709" y="686862"/>
            <a:ext cx="7037591" cy="5475129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fr-FR" sz="2800" b="1" dirty="0"/>
              <a:t>Les données à caractère personnel n’incluraient pas les données à caractère professionnel.</a:t>
            </a:r>
          </a:p>
          <a:p>
            <a:pPr algn="just"/>
            <a:endParaRPr lang="fr-FR" b="1" dirty="0"/>
          </a:p>
          <a:p>
            <a:pPr algn="just"/>
            <a:r>
              <a:rPr lang="fr-FR" b="1" u="sng" dirty="0"/>
              <a:t>Explications</a:t>
            </a:r>
          </a:p>
          <a:p>
            <a:pPr marL="812800" indent="-457200" algn="just">
              <a:buFont typeface="Symbol" panose="05050102010706020507" pitchFamily="18" charset="2"/>
              <a:buChar char="®"/>
            </a:pPr>
            <a:r>
              <a:rPr lang="fr-FR" b="1" u="sng" dirty="0"/>
              <a:t>Données à caractère personnel</a:t>
            </a:r>
          </a:p>
          <a:p>
            <a:pPr marL="1431925" indent="-457200" algn="just">
              <a:buFont typeface="Wingdings" panose="05000000000000000000" pitchFamily="2" charset="2"/>
              <a:buChar char="v"/>
            </a:pPr>
            <a:r>
              <a:rPr lang="fr-FR" b="1" dirty="0"/>
              <a:t>Notion</a:t>
            </a:r>
          </a:p>
          <a:p>
            <a:pPr marL="1431925" indent="-457200" algn="just">
              <a:buFont typeface="Wingdings" panose="05000000000000000000" pitchFamily="2" charset="2"/>
              <a:buChar char="v"/>
            </a:pPr>
            <a:r>
              <a:rPr lang="fr-FR" b="1" dirty="0"/>
              <a:t>Exemples</a:t>
            </a:r>
          </a:p>
          <a:p>
            <a:pPr algn="just"/>
            <a:r>
              <a:rPr lang="fr-FR" i="1" dirty="0"/>
              <a:t>Focus</a:t>
            </a:r>
          </a:p>
          <a:p>
            <a:pPr algn="just"/>
            <a:r>
              <a:rPr lang="fr-FR" i="1" dirty="0"/>
              <a:t>Outil</a:t>
            </a:r>
          </a:p>
          <a:p>
            <a:endParaRPr lang="fr-FR" sz="2600" b="1" dirty="0"/>
          </a:p>
        </p:txBody>
      </p:sp>
      <p:sp>
        <p:nvSpPr>
          <p:cNvPr id="9" name="Zone de texte 9">
            <a:extLst>
              <a:ext uri="{FF2B5EF4-FFF2-40B4-BE49-F238E27FC236}">
                <a16:creationId xmlns:a16="http://schemas.microsoft.com/office/drawing/2014/main" id="{A9593809-B99B-CE4A-64CA-D3E3218F852A}"/>
              </a:ext>
            </a:extLst>
          </p:cNvPr>
          <p:cNvSpPr txBox="1"/>
          <p:nvPr/>
        </p:nvSpPr>
        <p:spPr>
          <a:xfrm>
            <a:off x="9895841" y="6581178"/>
            <a:ext cx="2296160" cy="34794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effectLst/>
                <a:latin typeface="Univers Condensed Light" panose="020B0306020202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Claudia Eyschen (EI) – Tous droits réservés</a:t>
            </a:r>
            <a:endParaRPr lang="fr-FR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943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D743E2B-8A43-F7C6-8977-5C51F8DEE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120" y="731519"/>
            <a:ext cx="3149705" cy="3237579"/>
          </a:xfrm>
        </p:spPr>
        <p:txBody>
          <a:bodyPr>
            <a:normAutofit/>
          </a:bodyPr>
          <a:lstStyle/>
          <a:p>
            <a:r>
              <a:rPr lang="fr-FR" sz="3800" dirty="0">
                <a:solidFill>
                  <a:srgbClr val="FFFFFF"/>
                </a:solidFill>
              </a:rPr>
              <a:t>Idée reçue n°1 </a:t>
            </a:r>
            <a:br>
              <a:rPr lang="fr-FR" sz="3800" dirty="0">
                <a:solidFill>
                  <a:srgbClr val="FFFFFF"/>
                </a:solidFill>
              </a:rPr>
            </a:br>
            <a:r>
              <a:rPr lang="fr-FR" sz="38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397A968-962F-1A01-9678-F5B4D7173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9709" y="686862"/>
            <a:ext cx="7037591" cy="5475129"/>
          </a:xfrm>
        </p:spPr>
        <p:txBody>
          <a:bodyPr anchor="ctr">
            <a:normAutofit fontScale="85000" lnSpcReduction="20000"/>
          </a:bodyPr>
          <a:lstStyle/>
          <a:p>
            <a:pPr marL="0" indent="0" algn="ctr">
              <a:buNone/>
            </a:pPr>
            <a:r>
              <a:rPr lang="fr-FR" sz="2800" b="1" dirty="0"/>
              <a:t>Les données à caractère personnel n’incluraient pas les données à caractère professionnel.</a:t>
            </a:r>
          </a:p>
          <a:p>
            <a:pPr algn="just"/>
            <a:endParaRPr lang="fr-FR" b="1" dirty="0"/>
          </a:p>
          <a:p>
            <a:pPr algn="just"/>
            <a:r>
              <a:rPr lang="fr-FR" b="1" u="sng" dirty="0"/>
              <a:t>Explications</a:t>
            </a:r>
          </a:p>
          <a:p>
            <a:pPr marL="812800" indent="-457200" algn="just">
              <a:buFont typeface="Symbol" panose="05050102010706020507" pitchFamily="18" charset="2"/>
              <a:buChar char="®"/>
            </a:pPr>
            <a:r>
              <a:rPr lang="fr-FR" b="1" u="sng" dirty="0"/>
              <a:t>Données à caractère personnel : Notion</a:t>
            </a:r>
          </a:p>
          <a:p>
            <a:pPr marL="1431925" indent="-457200" algn="just">
              <a:buFont typeface="Wingdings" panose="05000000000000000000" pitchFamily="2" charset="2"/>
              <a:buChar char="v"/>
            </a:pPr>
            <a:r>
              <a:rPr lang="fr-FR" i="1" dirty="0"/>
              <a:t>Toute information se rapportant à une </a:t>
            </a:r>
            <a:r>
              <a:rPr lang="fr-FR" b="1" i="1" dirty="0"/>
              <a:t>personne physique identifiée ou identifiable </a:t>
            </a:r>
            <a:endParaRPr lang="fr-FR" i="1" dirty="0"/>
          </a:p>
          <a:p>
            <a:pPr marL="1431925" indent="-457200" algn="just">
              <a:buFont typeface="Wingdings" panose="05000000000000000000" pitchFamily="2" charset="2"/>
              <a:buChar char="v"/>
            </a:pPr>
            <a:r>
              <a:rPr lang="fr-FR" b="1" i="1" dirty="0"/>
              <a:t>Identifiable</a:t>
            </a:r>
            <a:r>
              <a:rPr lang="fr-FR" i="1" dirty="0"/>
              <a:t>  : personne physique qui peut être identifiée, </a:t>
            </a:r>
            <a:r>
              <a:rPr lang="fr-FR" b="1" i="1" dirty="0"/>
              <a:t>directement ou indirectement</a:t>
            </a:r>
            <a:r>
              <a:rPr lang="fr-FR" sz="2600" i="1" dirty="0"/>
              <a:t>, notamment par référence à un identifiant, tel qu'un nom, un numéro d'identification, des données de localisation, un identifiant en ligne, ou à un ou plusieurs éléments spécifiques propres à son identité physique, physiologique, génétique, psychique, économique, culturelle ou sociale</a:t>
            </a:r>
            <a:endParaRPr lang="fr-FR" sz="2600" b="1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837B958-5648-6A53-722E-2EBB2E636236}"/>
              </a:ext>
            </a:extLst>
          </p:cNvPr>
          <p:cNvSpPr txBox="1"/>
          <p:nvPr/>
        </p:nvSpPr>
        <p:spPr>
          <a:xfrm>
            <a:off x="4152900" y="6454941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Article 4, 1) du RGPD/article 2 de la LIL</a:t>
            </a:r>
          </a:p>
        </p:txBody>
      </p:sp>
      <p:sp>
        <p:nvSpPr>
          <p:cNvPr id="11" name="Zone de texte 9">
            <a:extLst>
              <a:ext uri="{FF2B5EF4-FFF2-40B4-BE49-F238E27FC236}">
                <a16:creationId xmlns:a16="http://schemas.microsoft.com/office/drawing/2014/main" id="{BC1A42B4-A88F-3D51-ECDC-CB7C2B692949}"/>
              </a:ext>
            </a:extLst>
          </p:cNvPr>
          <p:cNvSpPr txBox="1"/>
          <p:nvPr/>
        </p:nvSpPr>
        <p:spPr>
          <a:xfrm>
            <a:off x="9895841" y="6581178"/>
            <a:ext cx="2296160" cy="34794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effectLst/>
                <a:latin typeface="Univers Condensed Light" panose="020B0306020202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Claudia Eyschen (EI) – Tous droits réservés</a:t>
            </a:r>
            <a:endParaRPr lang="fr-FR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442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D743E2B-8A43-F7C6-8977-5C51F8DEE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120" y="731519"/>
            <a:ext cx="3149705" cy="3237579"/>
          </a:xfrm>
        </p:spPr>
        <p:txBody>
          <a:bodyPr>
            <a:normAutofit/>
          </a:bodyPr>
          <a:lstStyle/>
          <a:p>
            <a:r>
              <a:rPr lang="fr-FR" sz="3800" dirty="0">
                <a:solidFill>
                  <a:srgbClr val="FFFFFF"/>
                </a:solidFill>
              </a:rPr>
              <a:t>Idée reçue n°1 </a:t>
            </a:r>
            <a:br>
              <a:rPr lang="fr-FR" sz="3800" dirty="0">
                <a:solidFill>
                  <a:srgbClr val="FFFFFF"/>
                </a:solidFill>
              </a:rPr>
            </a:br>
            <a:r>
              <a:rPr lang="fr-FR" sz="38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397A968-962F-1A01-9678-F5B4D7173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9709" y="686862"/>
            <a:ext cx="7037591" cy="5475129"/>
          </a:xfrm>
        </p:spPr>
        <p:txBody>
          <a:bodyPr anchor="ctr">
            <a:normAutofit lnSpcReduction="10000"/>
          </a:bodyPr>
          <a:lstStyle/>
          <a:p>
            <a:pPr marL="0" indent="0" algn="ctr">
              <a:buNone/>
            </a:pPr>
            <a:r>
              <a:rPr lang="fr-FR" sz="2400" b="1" dirty="0"/>
              <a:t>Les données à caractère personnel n’incluraient pas les données à caractère professionnel.</a:t>
            </a:r>
          </a:p>
          <a:p>
            <a:pPr algn="just"/>
            <a:endParaRPr lang="fr-FR" sz="2400" b="1" dirty="0"/>
          </a:p>
          <a:p>
            <a:pPr algn="just"/>
            <a:r>
              <a:rPr lang="fr-FR" sz="2400" b="1" u="sng" dirty="0"/>
              <a:t>Explications</a:t>
            </a:r>
          </a:p>
          <a:p>
            <a:pPr marL="812800" indent="-457200" algn="just">
              <a:buFont typeface="Symbol" panose="05050102010706020507" pitchFamily="18" charset="2"/>
              <a:buChar char="®"/>
            </a:pPr>
            <a:r>
              <a:rPr lang="fr-FR" sz="2400" b="1" u="sng" dirty="0"/>
              <a:t>Données à caractère personnel : Exemples</a:t>
            </a:r>
          </a:p>
          <a:p>
            <a:pPr marL="1431925" indent="-457200" algn="just">
              <a:buFont typeface="Wingdings" panose="05000000000000000000" pitchFamily="2" charset="2"/>
              <a:buChar char="v"/>
            </a:pPr>
            <a:r>
              <a:rPr lang="fr-FR" sz="2400" i="1" dirty="0"/>
              <a:t>Nom, numéro de téléphone, photographie, adresse IP, recoupement de plusieurs informations permettant l’identification</a:t>
            </a:r>
          </a:p>
          <a:p>
            <a:pPr marL="1431925" indent="-457200" algn="just">
              <a:buFont typeface="Wingdings" panose="05000000000000000000" pitchFamily="2" charset="2"/>
              <a:buChar char="v"/>
            </a:pPr>
            <a:r>
              <a:rPr lang="fr-FR" sz="2400" b="1" i="1" u="sng" dirty="0"/>
              <a:t>Adresse électronique professionnelle </a:t>
            </a:r>
            <a:r>
              <a:rPr lang="fr-FR" sz="2400" b="1" i="1" dirty="0"/>
              <a:t>:</a:t>
            </a:r>
          </a:p>
          <a:p>
            <a:pPr marL="1431925" indent="0" algn="just">
              <a:buNone/>
            </a:pPr>
            <a:r>
              <a:rPr lang="fr-FR" sz="2400" b="1" i="1" dirty="0">
                <a:hlinkClick r:id="rId2"/>
              </a:rPr>
              <a:t>prénom.nom@nomdelasociété.fr</a:t>
            </a:r>
            <a:r>
              <a:rPr lang="fr-FR" sz="2400" b="1" i="1" dirty="0"/>
              <a:t>  </a:t>
            </a:r>
          </a:p>
          <a:p>
            <a:pPr marL="974725" indent="0" algn="just">
              <a:buNone/>
            </a:pPr>
            <a:r>
              <a:rPr lang="fr-FR" sz="2400" b="1" i="1" dirty="0"/>
              <a:t>Vs </a:t>
            </a:r>
          </a:p>
          <a:p>
            <a:pPr marL="1431925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2400" b="1" i="1" dirty="0">
                <a:hlinkClick r:id="rId3"/>
              </a:rPr>
              <a:t>info@nomdelasociete.fr</a:t>
            </a:r>
            <a:endParaRPr lang="fr-FR" sz="2400" b="1" i="1" dirty="0"/>
          </a:p>
          <a:p>
            <a:pPr marL="1431925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2400" b="1" i="1" dirty="0">
                <a:hlinkClick r:id="rId4"/>
              </a:rPr>
              <a:t>contact@nomdelasociete.fr</a:t>
            </a:r>
            <a:r>
              <a:rPr lang="fr-FR" sz="2400" b="1" i="1" dirty="0"/>
              <a:t> </a:t>
            </a:r>
            <a:r>
              <a:rPr lang="fr-FR" sz="2400" b="1" i="1" dirty="0">
                <a:hlinkClick r:id="rId5"/>
              </a:rPr>
              <a:t>commande@nomdelasociete.fr</a:t>
            </a:r>
            <a:r>
              <a:rPr lang="fr-FR" sz="2400" b="1" i="1" dirty="0"/>
              <a:t> </a:t>
            </a:r>
            <a:endParaRPr lang="fr-FR" sz="2600" b="1" dirty="0"/>
          </a:p>
        </p:txBody>
      </p:sp>
      <p:sp>
        <p:nvSpPr>
          <p:cNvPr id="11" name="Zone de texte 9">
            <a:extLst>
              <a:ext uri="{FF2B5EF4-FFF2-40B4-BE49-F238E27FC236}">
                <a16:creationId xmlns:a16="http://schemas.microsoft.com/office/drawing/2014/main" id="{3341B03F-5D46-86D8-4AF8-B4E52A0966B0}"/>
              </a:ext>
            </a:extLst>
          </p:cNvPr>
          <p:cNvSpPr txBox="1"/>
          <p:nvPr/>
        </p:nvSpPr>
        <p:spPr>
          <a:xfrm>
            <a:off x="9895841" y="6581178"/>
            <a:ext cx="2296160" cy="34794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effectLst/>
                <a:latin typeface="Univers Condensed Light" panose="020B0306020202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Claudia Eyschen (EI) – Tous droits réservés</a:t>
            </a:r>
            <a:endParaRPr lang="fr-FR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2F61C61-F05A-1040-3C27-B9B679D3D84B}"/>
              </a:ext>
            </a:extLst>
          </p:cNvPr>
          <p:cNvSpPr txBox="1"/>
          <p:nvPr/>
        </p:nvSpPr>
        <p:spPr>
          <a:xfrm>
            <a:off x="4152900" y="6454941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Article 4, 1) du RGPD/article 2 de la LIL</a:t>
            </a:r>
          </a:p>
        </p:txBody>
      </p:sp>
    </p:spTree>
    <p:extLst>
      <p:ext uri="{BB962C8B-B14F-4D97-AF65-F5344CB8AC3E}">
        <p14:creationId xmlns:p14="http://schemas.microsoft.com/office/powerpoint/2010/main" val="4110400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D743E2B-8A43-F7C6-8977-5C51F8DEE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120" y="731519"/>
            <a:ext cx="3149705" cy="3237579"/>
          </a:xfrm>
        </p:spPr>
        <p:txBody>
          <a:bodyPr>
            <a:normAutofit/>
          </a:bodyPr>
          <a:lstStyle/>
          <a:p>
            <a:r>
              <a:rPr lang="fr-FR" sz="3800" dirty="0">
                <a:solidFill>
                  <a:srgbClr val="FFFFFF"/>
                </a:solidFill>
              </a:rPr>
              <a:t>Idée reçue n°1 </a:t>
            </a:r>
            <a:br>
              <a:rPr lang="fr-FR" sz="3800" dirty="0">
                <a:solidFill>
                  <a:srgbClr val="FFFFFF"/>
                </a:solidFill>
              </a:rPr>
            </a:br>
            <a:r>
              <a:rPr lang="fr-FR" sz="38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397A968-962F-1A01-9678-F5B4D7173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9709" y="686862"/>
            <a:ext cx="7037591" cy="5475129"/>
          </a:xfrm>
        </p:spPr>
        <p:txBody>
          <a:bodyPr anchor="ctr">
            <a:normAutofit fontScale="92500" lnSpcReduction="10000"/>
          </a:bodyPr>
          <a:lstStyle/>
          <a:p>
            <a:pPr marL="0" indent="0" algn="ctr">
              <a:buNone/>
            </a:pPr>
            <a:r>
              <a:rPr lang="fr-FR" sz="2600" b="1" dirty="0"/>
              <a:t>Les données à caractère personnel n’incluraient pas les données à caractère professionnel.</a:t>
            </a:r>
          </a:p>
          <a:p>
            <a:pPr marL="0" indent="0" algn="ctr">
              <a:buNone/>
            </a:pPr>
            <a:endParaRPr lang="fr-FR" sz="2600" b="1" dirty="0"/>
          </a:p>
          <a:p>
            <a:pPr marL="0" indent="0" algn="ctr">
              <a:buNone/>
            </a:pPr>
            <a:endParaRPr lang="fr-FR" sz="2600" b="1" dirty="0"/>
          </a:p>
          <a:p>
            <a:r>
              <a:rPr lang="fr-FR" sz="2600" i="1" dirty="0"/>
              <a:t>Explications</a:t>
            </a:r>
          </a:p>
          <a:p>
            <a:pPr algn="just"/>
            <a:r>
              <a:rPr lang="fr-FR" sz="2600" b="1" u="sng" dirty="0"/>
              <a:t>Focus</a:t>
            </a:r>
          </a:p>
          <a:p>
            <a:pPr marL="812800" indent="-457200" algn="just">
              <a:buFont typeface="Symbol" panose="05050102010706020507" pitchFamily="18" charset="2"/>
              <a:buChar char="®"/>
            </a:pPr>
            <a:r>
              <a:rPr lang="fr-FR" sz="2600" b="1" u="sng" dirty="0">
                <a:sym typeface="Symbol" panose="05050102010706020507" pitchFamily="18" charset="2"/>
              </a:rPr>
              <a:t>Le </a:t>
            </a:r>
            <a:r>
              <a:rPr lang="fr-FR" sz="2600" b="1" i="1" u="sng" dirty="0">
                <a:sym typeface="Symbol" panose="05050102010706020507" pitchFamily="18" charset="2"/>
              </a:rPr>
              <a:t>web </a:t>
            </a:r>
            <a:r>
              <a:rPr lang="fr-FR" sz="2600" b="1" i="1" u="sng" dirty="0" err="1">
                <a:sym typeface="Symbol" panose="05050102010706020507" pitchFamily="18" charset="2"/>
              </a:rPr>
              <a:t>scraping</a:t>
            </a:r>
            <a:r>
              <a:rPr lang="fr-FR" sz="2600" b="1" i="1" u="sng" dirty="0">
                <a:sym typeface="Symbol" panose="05050102010706020507" pitchFamily="18" charset="2"/>
              </a:rPr>
              <a:t> </a:t>
            </a:r>
            <a:r>
              <a:rPr lang="fr-FR" sz="2600" b="1" dirty="0">
                <a:sym typeface="Symbol" panose="05050102010706020507" pitchFamily="18" charset="2"/>
              </a:rPr>
              <a:t>(logiciel d’extraction)</a:t>
            </a:r>
          </a:p>
          <a:p>
            <a:pPr marL="1341438" indent="-457200" algn="just">
              <a:buFont typeface="Wingdings" panose="05000000000000000000" pitchFamily="2" charset="2"/>
              <a:buChar char="v"/>
            </a:pPr>
            <a:r>
              <a:rPr lang="fr-FR" sz="2600" b="1" dirty="0">
                <a:sym typeface="Symbol" panose="05050102010706020507" pitchFamily="18" charset="2"/>
              </a:rPr>
              <a:t>Origine des données</a:t>
            </a:r>
          </a:p>
          <a:p>
            <a:pPr marL="1341438" indent="-457200" algn="just">
              <a:buFont typeface="Wingdings" panose="05000000000000000000" pitchFamily="2" charset="2"/>
              <a:buChar char="v"/>
            </a:pPr>
            <a:r>
              <a:rPr lang="fr-FR" sz="2600" b="1" dirty="0">
                <a:sym typeface="Symbol" panose="05050102010706020507" pitchFamily="18" charset="2"/>
              </a:rPr>
              <a:t>Exactitude </a:t>
            </a:r>
          </a:p>
          <a:p>
            <a:pPr marL="1341438" indent="-457200" algn="just">
              <a:buFont typeface="Wingdings" panose="05000000000000000000" pitchFamily="2" charset="2"/>
              <a:buChar char="v"/>
            </a:pPr>
            <a:r>
              <a:rPr lang="fr-FR" sz="2600" b="1" dirty="0">
                <a:sym typeface="Symbol" panose="05050102010706020507" pitchFamily="18" charset="2"/>
              </a:rPr>
              <a:t>Minimisation</a:t>
            </a:r>
          </a:p>
          <a:p>
            <a:pPr marL="1341438" indent="-457200" algn="just">
              <a:buFont typeface="Wingdings" panose="05000000000000000000" pitchFamily="2" charset="2"/>
              <a:buChar char="v"/>
            </a:pPr>
            <a:r>
              <a:rPr lang="fr-FR" sz="2600" b="1" dirty="0">
                <a:sym typeface="Symbol" panose="05050102010706020507" pitchFamily="18" charset="2"/>
              </a:rPr>
              <a:t>Information</a:t>
            </a:r>
          </a:p>
          <a:p>
            <a:pPr marL="1341438" indent="-457200" algn="just">
              <a:buFont typeface="Wingdings" panose="05000000000000000000" pitchFamily="2" charset="2"/>
              <a:buChar char="v"/>
            </a:pPr>
            <a:r>
              <a:rPr lang="fr-FR" sz="2600" b="1" dirty="0">
                <a:sym typeface="Symbol" panose="05050102010706020507" pitchFamily="18" charset="2"/>
              </a:rPr>
              <a:t>Sous-traitants</a:t>
            </a:r>
          </a:p>
          <a:p>
            <a:pPr algn="just"/>
            <a:r>
              <a:rPr lang="fr-FR" sz="2600" i="1" dirty="0"/>
              <a:t>Outil</a:t>
            </a:r>
          </a:p>
          <a:p>
            <a:endParaRPr lang="fr-FR" sz="2600" b="1" dirty="0"/>
          </a:p>
        </p:txBody>
      </p:sp>
      <p:sp>
        <p:nvSpPr>
          <p:cNvPr id="9" name="Zone de texte 9">
            <a:extLst>
              <a:ext uri="{FF2B5EF4-FFF2-40B4-BE49-F238E27FC236}">
                <a16:creationId xmlns:a16="http://schemas.microsoft.com/office/drawing/2014/main" id="{B36127B1-792B-7D0C-89E8-71DB1E366119}"/>
              </a:ext>
            </a:extLst>
          </p:cNvPr>
          <p:cNvSpPr txBox="1"/>
          <p:nvPr/>
        </p:nvSpPr>
        <p:spPr>
          <a:xfrm>
            <a:off x="9895841" y="6581178"/>
            <a:ext cx="2296160" cy="34794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effectLst/>
                <a:latin typeface="Univers Condensed Light" panose="020B0306020202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Claudia Eyschen (EI) – Tous droits réservés</a:t>
            </a:r>
            <a:endParaRPr lang="fr-FR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994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D743E2B-8A43-F7C6-8977-5C51F8DEE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120" y="731519"/>
            <a:ext cx="3149705" cy="3237579"/>
          </a:xfrm>
        </p:spPr>
        <p:txBody>
          <a:bodyPr>
            <a:normAutofit/>
          </a:bodyPr>
          <a:lstStyle/>
          <a:p>
            <a:r>
              <a:rPr lang="fr-FR" sz="3800" dirty="0">
                <a:solidFill>
                  <a:srgbClr val="FFFFFF"/>
                </a:solidFill>
              </a:rPr>
              <a:t>Idée reçue n°1 </a:t>
            </a:r>
            <a:br>
              <a:rPr lang="fr-FR" sz="3800" dirty="0">
                <a:solidFill>
                  <a:srgbClr val="FFFFFF"/>
                </a:solidFill>
              </a:rPr>
            </a:br>
            <a:r>
              <a:rPr lang="fr-FR" sz="38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397A968-962F-1A01-9678-F5B4D7173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9709" y="686862"/>
            <a:ext cx="7037591" cy="5475129"/>
          </a:xfrm>
        </p:spPr>
        <p:txBody>
          <a:bodyPr anchor="ctr">
            <a:normAutofit fontScale="85000" lnSpcReduction="20000"/>
          </a:bodyPr>
          <a:lstStyle/>
          <a:p>
            <a:pPr marL="0" indent="0" algn="ctr">
              <a:buNone/>
            </a:pPr>
            <a:r>
              <a:rPr lang="fr-FR" sz="2600" b="1" dirty="0"/>
              <a:t>Les données à caractère personnel n’incluraient pas les données à caractère professionnel.</a:t>
            </a:r>
          </a:p>
          <a:p>
            <a:pPr marL="0" indent="0" algn="ctr">
              <a:buNone/>
            </a:pPr>
            <a:endParaRPr lang="fr-FR" sz="2600" b="1" dirty="0"/>
          </a:p>
          <a:p>
            <a:pPr algn="just"/>
            <a:r>
              <a:rPr lang="fr-FR" sz="2600" b="1" u="sng" dirty="0"/>
              <a:t>Focus</a:t>
            </a:r>
          </a:p>
          <a:p>
            <a:pPr marL="812800" indent="-457200" algn="just">
              <a:buFont typeface="Symbol" panose="05050102010706020507" pitchFamily="18" charset="2"/>
              <a:buChar char="®"/>
            </a:pPr>
            <a:r>
              <a:rPr lang="fr-FR" sz="2600" b="1" u="sng" dirty="0">
                <a:sym typeface="Symbol" panose="05050102010706020507" pitchFamily="18" charset="2"/>
              </a:rPr>
              <a:t>Le </a:t>
            </a:r>
            <a:r>
              <a:rPr lang="fr-FR" sz="2600" b="1" i="1" u="sng" dirty="0">
                <a:sym typeface="Symbol" panose="05050102010706020507" pitchFamily="18" charset="2"/>
              </a:rPr>
              <a:t>web </a:t>
            </a:r>
            <a:r>
              <a:rPr lang="fr-FR" sz="2600" b="1" i="1" u="sng" dirty="0" err="1">
                <a:sym typeface="Symbol" panose="05050102010706020507" pitchFamily="18" charset="2"/>
              </a:rPr>
              <a:t>scraping</a:t>
            </a:r>
            <a:r>
              <a:rPr lang="fr-FR" sz="2600" b="1" i="1" u="sng" dirty="0">
                <a:sym typeface="Symbol" panose="05050102010706020507" pitchFamily="18" charset="2"/>
              </a:rPr>
              <a:t> </a:t>
            </a:r>
            <a:r>
              <a:rPr lang="fr-FR" sz="2600" b="1" dirty="0">
                <a:sym typeface="Symbol" panose="05050102010706020507" pitchFamily="18" charset="2"/>
              </a:rPr>
              <a:t>(logiciel d’extraction) : </a:t>
            </a:r>
            <a:r>
              <a:rPr lang="fr-FR" sz="2600" b="1" u="sng" dirty="0">
                <a:sym typeface="Symbol" panose="05050102010706020507" pitchFamily="18" charset="2"/>
              </a:rPr>
              <a:t>s’assurer de l’origine des données à caractère personnel </a:t>
            </a:r>
          </a:p>
          <a:p>
            <a:pPr marL="1443037" indent="-457200" algn="just">
              <a:buFont typeface="Wingdings" panose="05000000000000000000" pitchFamily="2" charset="2"/>
              <a:buChar char="v"/>
            </a:pPr>
            <a:r>
              <a:rPr lang="fr-FR" sz="2600" b="1" dirty="0">
                <a:sym typeface="Symbol" panose="05050102010706020507" pitchFamily="18" charset="2"/>
              </a:rPr>
              <a:t>Extraction= traitement </a:t>
            </a:r>
            <a:r>
              <a:rPr lang="fr-FR" sz="2600" dirty="0">
                <a:sym typeface="Symbol" panose="05050102010706020507" pitchFamily="18" charset="2"/>
              </a:rPr>
              <a:t>= « </a:t>
            </a:r>
            <a:r>
              <a:rPr lang="fr-FR" sz="2600" i="1" dirty="0">
                <a:sym typeface="Symbol" panose="05050102010706020507" pitchFamily="18" charset="2"/>
              </a:rPr>
              <a:t>toute opération ou tout ensemble d'opérations effectuées ou non à l'aide de procédés automatisés et appliquées à des données ou des ensembles de données à caractère personnel, telles que la </a:t>
            </a:r>
            <a:r>
              <a:rPr lang="fr-FR" sz="2600" b="1" i="1" dirty="0">
                <a:sym typeface="Symbol" panose="05050102010706020507" pitchFamily="18" charset="2"/>
              </a:rPr>
              <a:t>collecte</a:t>
            </a:r>
            <a:r>
              <a:rPr lang="fr-FR" sz="2600" i="1" dirty="0">
                <a:sym typeface="Symbol" panose="05050102010706020507" pitchFamily="18" charset="2"/>
              </a:rPr>
              <a:t>, l'enregistrement, l'organisation, la structuration, la </a:t>
            </a:r>
            <a:r>
              <a:rPr lang="fr-FR" sz="2600" b="1" i="1" dirty="0">
                <a:sym typeface="Symbol" panose="05050102010706020507" pitchFamily="18" charset="2"/>
              </a:rPr>
              <a:t>conservation</a:t>
            </a:r>
            <a:r>
              <a:rPr lang="fr-FR" sz="2600" i="1" dirty="0">
                <a:sym typeface="Symbol" panose="05050102010706020507" pitchFamily="18" charset="2"/>
              </a:rPr>
              <a:t>, l'adaptation ou la modification, </a:t>
            </a:r>
            <a:r>
              <a:rPr lang="fr-FR" sz="2600" b="1" i="1" u="sng" dirty="0">
                <a:sym typeface="Symbol" panose="05050102010706020507" pitchFamily="18" charset="2"/>
              </a:rPr>
              <a:t>l'extraction</a:t>
            </a:r>
            <a:r>
              <a:rPr lang="fr-FR" sz="2600" i="1" dirty="0">
                <a:sym typeface="Symbol" panose="05050102010706020507" pitchFamily="18" charset="2"/>
              </a:rPr>
              <a:t>, la consultation, l'utilisation, la communication par transmission, la diffusion ou toute autre forme de mise à disposition, le rapprochement ou l'interconnexion, la limitation, l'effacement ou la </a:t>
            </a:r>
            <a:r>
              <a:rPr lang="fr-FR" sz="2600" b="1" i="1" dirty="0">
                <a:sym typeface="Symbol" panose="05050102010706020507" pitchFamily="18" charset="2"/>
              </a:rPr>
              <a:t>destruction</a:t>
            </a:r>
            <a:r>
              <a:rPr lang="fr-FR" sz="2600" i="1" dirty="0">
                <a:sym typeface="Symbol" panose="05050102010706020507" pitchFamily="18" charset="2"/>
              </a:rPr>
              <a:t> </a:t>
            </a:r>
            <a:r>
              <a:rPr lang="fr-FR" sz="2600" dirty="0">
                <a:sym typeface="Symbol" panose="05050102010706020507" pitchFamily="18" charset="2"/>
              </a:rPr>
              <a:t>»</a:t>
            </a:r>
            <a:endParaRPr lang="fr-FR" sz="2600" b="1" dirty="0"/>
          </a:p>
        </p:txBody>
      </p:sp>
      <p:sp>
        <p:nvSpPr>
          <p:cNvPr id="11" name="Zone de texte 9">
            <a:extLst>
              <a:ext uri="{FF2B5EF4-FFF2-40B4-BE49-F238E27FC236}">
                <a16:creationId xmlns:a16="http://schemas.microsoft.com/office/drawing/2014/main" id="{C2686FA7-6B96-D9D2-ABEE-A29479BDEF54}"/>
              </a:ext>
            </a:extLst>
          </p:cNvPr>
          <p:cNvSpPr txBox="1"/>
          <p:nvPr/>
        </p:nvSpPr>
        <p:spPr>
          <a:xfrm>
            <a:off x="9895841" y="6581178"/>
            <a:ext cx="2296160" cy="34794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effectLst/>
                <a:latin typeface="Univers Condensed Light" panose="020B0306020202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Claudia Eyschen (EI) – Tous droits réservés</a:t>
            </a:r>
            <a:endParaRPr lang="fr-FR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3F1EF21-2858-8F04-8F0C-2D229448A051}"/>
              </a:ext>
            </a:extLst>
          </p:cNvPr>
          <p:cNvSpPr txBox="1"/>
          <p:nvPr/>
        </p:nvSpPr>
        <p:spPr>
          <a:xfrm>
            <a:off x="4152900" y="6454941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Article 4, 2) du RGPD/article 2 de la LIL</a:t>
            </a:r>
          </a:p>
        </p:txBody>
      </p:sp>
    </p:spTree>
    <p:extLst>
      <p:ext uri="{BB962C8B-B14F-4D97-AF65-F5344CB8AC3E}">
        <p14:creationId xmlns:p14="http://schemas.microsoft.com/office/powerpoint/2010/main" val="28809642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1925</Words>
  <Application>Microsoft Office PowerPoint</Application>
  <PresentationFormat>Grand écran</PresentationFormat>
  <Paragraphs>296</Paragraphs>
  <Slides>30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7" baseType="lpstr">
      <vt:lpstr>Arial</vt:lpstr>
      <vt:lpstr>Calibri</vt:lpstr>
      <vt:lpstr>Calibri Light</vt:lpstr>
      <vt:lpstr>Symbol</vt:lpstr>
      <vt:lpstr>Univers Condensed Light</vt:lpstr>
      <vt:lpstr>Wingdings</vt:lpstr>
      <vt:lpstr>Thème Office</vt:lpstr>
      <vt:lpstr>Présentation PowerPoint</vt:lpstr>
      <vt:lpstr>Introduction </vt:lpstr>
      <vt:lpstr>Présentation PowerPoint</vt:lpstr>
      <vt:lpstr>Idée reçue n°1   </vt:lpstr>
      <vt:lpstr>Idée reçue n°1   </vt:lpstr>
      <vt:lpstr>Idée reçue n°1   </vt:lpstr>
      <vt:lpstr>Idée reçue n°1   </vt:lpstr>
      <vt:lpstr>Idée reçue n°1   </vt:lpstr>
      <vt:lpstr>Idée reçue n°1   </vt:lpstr>
      <vt:lpstr>Idée reçue n°1   </vt:lpstr>
      <vt:lpstr>Idée reçue n°1   </vt:lpstr>
      <vt:lpstr>Idée reçue n°1   </vt:lpstr>
      <vt:lpstr>Idée reçue n°1   </vt:lpstr>
      <vt:lpstr>Idée reçue n°2   </vt:lpstr>
      <vt:lpstr>Idée reçue n°2   </vt:lpstr>
      <vt:lpstr>Idée reçue n°2   </vt:lpstr>
      <vt:lpstr>Idée reçue n°2   </vt:lpstr>
      <vt:lpstr>Idée reçue n°2   </vt:lpstr>
      <vt:lpstr>Idée reçue n°2   </vt:lpstr>
      <vt:lpstr>Idée reçue n°2   </vt:lpstr>
      <vt:lpstr>Idée reçue n°2   </vt:lpstr>
      <vt:lpstr>Idée reçue n°2   </vt:lpstr>
      <vt:lpstr>Idée reçue n°2   </vt:lpstr>
      <vt:lpstr>Quizz  </vt:lpstr>
      <vt:lpstr>Quizz  </vt:lpstr>
      <vt:lpstr>Quizz  </vt:lpstr>
      <vt:lpstr>Quizz  </vt:lpstr>
      <vt:lpstr>Quizz  </vt:lpstr>
      <vt:lpstr>Conclusion  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Claudia Eyschen</dc:creator>
  <cp:lastModifiedBy>Claudia Eyschen</cp:lastModifiedBy>
  <cp:revision>36</cp:revision>
  <dcterms:created xsi:type="dcterms:W3CDTF">2022-05-26T19:23:13Z</dcterms:created>
  <dcterms:modified xsi:type="dcterms:W3CDTF">2022-06-02T05:10:07Z</dcterms:modified>
</cp:coreProperties>
</file>